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67" r:id="rId2"/>
    <p:sldId id="280" r:id="rId3"/>
    <p:sldId id="282" r:id="rId4"/>
    <p:sldId id="259" r:id="rId5"/>
    <p:sldId id="266" r:id="rId6"/>
    <p:sldId id="261" r:id="rId7"/>
    <p:sldId id="263" r:id="rId8"/>
    <p:sldId id="264" r:id="rId9"/>
    <p:sldId id="275" r:id="rId10"/>
    <p:sldId id="276" r:id="rId11"/>
    <p:sldId id="277" r:id="rId12"/>
    <p:sldId id="278" r:id="rId13"/>
    <p:sldId id="269" r:id="rId14"/>
    <p:sldId id="273" r:id="rId15"/>
    <p:sldId id="270" r:id="rId16"/>
    <p:sldId id="271" r:id="rId17"/>
    <p:sldId id="272" r:id="rId18"/>
    <p:sldId id="274" r:id="rId19"/>
    <p:sldId id="279" r:id="rId20"/>
    <p:sldId id="283" r:id="rId21"/>
    <p:sldId id="285" r:id="rId22"/>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94" y="-90"/>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86CEF6B8-AE2C-4D66-BA3D-ABAB6B965E43}" type="datetimeFigureOut">
              <a:rPr lang="en-US" smtClean="0"/>
              <a:t>1/22/2017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8D1C716A-BAA6-4A36-BD8F-93B0BF9718FE}" type="slidenum">
              <a:rPr lang="en-US" smtClean="0"/>
              <a:t>‹#›</a:t>
            </a:fld>
            <a:endParaRPr lang="en-US"/>
          </a:p>
        </p:txBody>
      </p:sp>
    </p:spTree>
    <p:extLst>
      <p:ext uri="{BB962C8B-B14F-4D97-AF65-F5344CB8AC3E}">
        <p14:creationId xmlns:p14="http://schemas.microsoft.com/office/powerpoint/2010/main" val="99581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7E57D2EF-41F8-45F2-88C1-14C2683BA8D6}" type="datetimeFigureOut">
              <a:rPr lang="en-US" smtClean="0"/>
              <a:t>1/22/2017</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7C3BD2CE-C76A-4CBE-BAB8-8CB206FADB59}" type="slidenum">
              <a:rPr lang="en-US" smtClean="0"/>
              <a:t>‹#›</a:t>
            </a:fld>
            <a:endParaRPr lang="en-US"/>
          </a:p>
        </p:txBody>
      </p:sp>
    </p:spTree>
    <p:extLst>
      <p:ext uri="{BB962C8B-B14F-4D97-AF65-F5344CB8AC3E}">
        <p14:creationId xmlns:p14="http://schemas.microsoft.com/office/powerpoint/2010/main" val="383560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BD2CE-C76A-4CBE-BAB8-8CB206FADB59}" type="slidenum">
              <a:rPr lang="en-US" smtClean="0"/>
              <a:t>1</a:t>
            </a:fld>
            <a:endParaRPr lang="en-US"/>
          </a:p>
        </p:txBody>
      </p:sp>
    </p:spTree>
    <p:extLst>
      <p:ext uri="{BB962C8B-B14F-4D97-AF65-F5344CB8AC3E}">
        <p14:creationId xmlns:p14="http://schemas.microsoft.com/office/powerpoint/2010/main" val="3031221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4AE20-944D-43F3-BC82-6ED3DE97F650}" type="slidenum">
              <a:rPr lang="en-US" smtClean="0"/>
              <a:t>10</a:t>
            </a:fld>
            <a:endParaRPr lang="en-US"/>
          </a:p>
        </p:txBody>
      </p:sp>
    </p:spTree>
    <p:extLst>
      <p:ext uri="{BB962C8B-B14F-4D97-AF65-F5344CB8AC3E}">
        <p14:creationId xmlns:p14="http://schemas.microsoft.com/office/powerpoint/2010/main" val="164858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4AE20-944D-43F3-BC82-6ED3DE97F650}" type="slidenum">
              <a:rPr lang="en-US" smtClean="0"/>
              <a:t>11</a:t>
            </a:fld>
            <a:endParaRPr lang="en-US"/>
          </a:p>
        </p:txBody>
      </p:sp>
    </p:spTree>
    <p:extLst>
      <p:ext uri="{BB962C8B-B14F-4D97-AF65-F5344CB8AC3E}">
        <p14:creationId xmlns:p14="http://schemas.microsoft.com/office/powerpoint/2010/main" val="375893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4AE20-944D-43F3-BC82-6ED3DE97F650}" type="slidenum">
              <a:rPr lang="en-US" smtClean="0"/>
              <a:t>12</a:t>
            </a:fld>
            <a:endParaRPr lang="en-US"/>
          </a:p>
        </p:txBody>
      </p:sp>
    </p:spTree>
    <p:extLst>
      <p:ext uri="{BB962C8B-B14F-4D97-AF65-F5344CB8AC3E}">
        <p14:creationId xmlns:p14="http://schemas.microsoft.com/office/powerpoint/2010/main" val="407005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3564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9842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991906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888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443406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CD0503AA-DD27-41B6-993B-B077CF99F93F}" type="slidenum">
              <a:rPr lang="en-US" smtClean="0"/>
              <a:pPr>
                <a:defRPr/>
              </a:pPr>
              <a:t>18</a:t>
            </a:fld>
            <a:endParaRPr lang="en-US" dirty="0"/>
          </a:p>
        </p:txBody>
      </p:sp>
    </p:spTree>
    <p:extLst>
      <p:ext uri="{BB962C8B-B14F-4D97-AF65-F5344CB8AC3E}">
        <p14:creationId xmlns:p14="http://schemas.microsoft.com/office/powerpoint/2010/main" val="2613032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BD2CE-C76A-4CBE-BAB8-8CB206FADB59}" type="slidenum">
              <a:rPr lang="en-US" smtClean="0"/>
              <a:t>19</a:t>
            </a:fld>
            <a:endParaRPr lang="en-US"/>
          </a:p>
        </p:txBody>
      </p:sp>
    </p:spTree>
    <p:extLst>
      <p:ext uri="{BB962C8B-B14F-4D97-AF65-F5344CB8AC3E}">
        <p14:creationId xmlns:p14="http://schemas.microsoft.com/office/powerpoint/2010/main" val="78664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BD2CE-C76A-4CBE-BAB8-8CB206FADB59}" type="slidenum">
              <a:rPr lang="en-US" smtClean="0"/>
              <a:t>2</a:t>
            </a:fld>
            <a:endParaRPr lang="en-US"/>
          </a:p>
        </p:txBody>
      </p:sp>
    </p:spTree>
    <p:extLst>
      <p:ext uri="{BB962C8B-B14F-4D97-AF65-F5344CB8AC3E}">
        <p14:creationId xmlns:p14="http://schemas.microsoft.com/office/powerpoint/2010/main" val="315540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BD2CE-C76A-4CBE-BAB8-8CB206FADB59}" type="slidenum">
              <a:rPr lang="en-US" smtClean="0"/>
              <a:t>20</a:t>
            </a:fld>
            <a:endParaRPr lang="en-US"/>
          </a:p>
        </p:txBody>
      </p:sp>
    </p:spTree>
    <p:extLst>
      <p:ext uri="{BB962C8B-B14F-4D97-AF65-F5344CB8AC3E}">
        <p14:creationId xmlns:p14="http://schemas.microsoft.com/office/powerpoint/2010/main" val="296392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BD2CE-C76A-4CBE-BAB8-8CB206FADB59}" type="slidenum">
              <a:rPr lang="en-US" smtClean="0"/>
              <a:t>3</a:t>
            </a:fld>
            <a:endParaRPr lang="en-US"/>
          </a:p>
        </p:txBody>
      </p:sp>
    </p:spTree>
    <p:extLst>
      <p:ext uri="{BB962C8B-B14F-4D97-AF65-F5344CB8AC3E}">
        <p14:creationId xmlns:p14="http://schemas.microsoft.com/office/powerpoint/2010/main" val="197542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BD2CE-C76A-4CBE-BAB8-8CB206FADB59}" type="slidenum">
              <a:rPr lang="en-US" smtClean="0"/>
              <a:t>4</a:t>
            </a:fld>
            <a:endParaRPr lang="en-US"/>
          </a:p>
        </p:txBody>
      </p:sp>
    </p:spTree>
    <p:extLst>
      <p:ext uri="{BB962C8B-B14F-4D97-AF65-F5344CB8AC3E}">
        <p14:creationId xmlns:p14="http://schemas.microsoft.com/office/powerpoint/2010/main" val="160734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BD2CE-C76A-4CBE-BAB8-8CB206FADB59}" type="slidenum">
              <a:rPr lang="en-US" smtClean="0"/>
              <a:t>5</a:t>
            </a:fld>
            <a:endParaRPr lang="en-US"/>
          </a:p>
        </p:txBody>
      </p:sp>
    </p:spTree>
    <p:extLst>
      <p:ext uri="{BB962C8B-B14F-4D97-AF65-F5344CB8AC3E}">
        <p14:creationId xmlns:p14="http://schemas.microsoft.com/office/powerpoint/2010/main" val="201038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4AE20-944D-43F3-BC82-6ED3DE97F650}" type="slidenum">
              <a:rPr lang="en-US" smtClean="0"/>
              <a:t>6</a:t>
            </a:fld>
            <a:endParaRPr lang="en-US"/>
          </a:p>
        </p:txBody>
      </p:sp>
    </p:spTree>
    <p:extLst>
      <p:ext uri="{BB962C8B-B14F-4D97-AF65-F5344CB8AC3E}">
        <p14:creationId xmlns:p14="http://schemas.microsoft.com/office/powerpoint/2010/main" val="71138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4AE20-944D-43F3-BC82-6ED3DE97F650}" type="slidenum">
              <a:rPr lang="en-US" smtClean="0"/>
              <a:t>7</a:t>
            </a:fld>
            <a:endParaRPr lang="en-US"/>
          </a:p>
        </p:txBody>
      </p:sp>
    </p:spTree>
    <p:extLst>
      <p:ext uri="{BB962C8B-B14F-4D97-AF65-F5344CB8AC3E}">
        <p14:creationId xmlns:p14="http://schemas.microsoft.com/office/powerpoint/2010/main" val="257726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4AE20-944D-43F3-BC82-6ED3DE97F650}" type="slidenum">
              <a:rPr lang="en-US" smtClean="0"/>
              <a:t>8</a:t>
            </a:fld>
            <a:endParaRPr lang="en-US"/>
          </a:p>
        </p:txBody>
      </p:sp>
    </p:spTree>
    <p:extLst>
      <p:ext uri="{BB962C8B-B14F-4D97-AF65-F5344CB8AC3E}">
        <p14:creationId xmlns:p14="http://schemas.microsoft.com/office/powerpoint/2010/main" val="117442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7368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E14AF3-2128-483A-9A02-53B1913484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8DA64E-C203-4C06-AA34-823D67CC9AE1}" type="datetimeFigureOut">
              <a:rPr lang="en-US" smtClean="0"/>
              <a:t>1/22/2017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E14AF3-2128-483A-9A02-53B191348466}"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58DA64E-C203-4C06-AA34-823D67CC9AE1}" type="datetimeFigureOut">
              <a:rPr lang="en-US" smtClean="0"/>
              <a:t>1/22/2017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FE14AF3-2128-483A-9A02-53B1913484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a.org/pdf/products/p-45_circleoflove.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l="35625" t="14000" r="19375" b="5000"/>
          <a:stretch>
            <a:fillRect/>
          </a:stretch>
        </p:blipFill>
        <p:spPr bwMode="auto">
          <a:xfrm>
            <a:off x="2362200" y="1905000"/>
            <a:ext cx="4495800" cy="4495800"/>
          </a:xfrm>
          <a:prstGeom prst="rect">
            <a:avLst/>
          </a:prstGeom>
          <a:noFill/>
          <a:ln w="9525">
            <a:noFill/>
            <a:miter lim="800000"/>
            <a:headEnd/>
            <a:tailEnd/>
          </a:ln>
        </p:spPr>
      </p:pic>
      <p:sp>
        <p:nvSpPr>
          <p:cNvPr id="2" name="Title 1"/>
          <p:cNvSpPr>
            <a:spLocks noGrp="1"/>
          </p:cNvSpPr>
          <p:nvPr>
            <p:ph type="title"/>
          </p:nvPr>
        </p:nvSpPr>
        <p:spPr>
          <a:xfrm>
            <a:off x="480060" y="381000"/>
            <a:ext cx="8183880" cy="1328057"/>
          </a:xfrm>
        </p:spPr>
        <p:txBody>
          <a:bodyPr anchor="t" anchorCtr="0">
            <a:noAutofit/>
          </a:bodyPr>
          <a:lstStyle/>
          <a:p>
            <a:pPr algn="ctr"/>
            <a:r>
              <a:rPr lang="en-US" sz="3400" dirty="0" smtClean="0"/>
              <a:t>The A.A. group… where A.A.’s service structure begins</a:t>
            </a:r>
            <a:endParaRPr lang="en-US" sz="3400" dirty="0"/>
          </a:p>
        </p:txBody>
      </p:sp>
      <p:sp>
        <p:nvSpPr>
          <p:cNvPr id="10" name="Slide Number Placeholder 9"/>
          <p:cNvSpPr>
            <a:spLocks noGrp="1"/>
          </p:cNvSpPr>
          <p:nvPr>
            <p:ph type="sldNum" sz="quarter" idx="12"/>
          </p:nvPr>
        </p:nvSpPr>
        <p:spPr/>
        <p:txBody>
          <a:bodyPr/>
          <a:lstStyle/>
          <a:p>
            <a:fld id="{D6634583-A901-41D2-A383-9933B23A8C1F}" type="slidenum">
              <a:rPr lang="en-US" smtClean="0"/>
              <a:pPr/>
              <a:t>1</a:t>
            </a:fld>
            <a:endParaRPr lang="en-US"/>
          </a:p>
        </p:txBody>
      </p:sp>
    </p:spTree>
    <p:extLst>
      <p:ext uri="{BB962C8B-B14F-4D97-AF65-F5344CB8AC3E}">
        <p14:creationId xmlns:p14="http://schemas.microsoft.com/office/powerpoint/2010/main" val="1651472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88680" cy="1143000"/>
          </a:xfrm>
        </p:spPr>
        <p:txBody>
          <a:bodyPr anchor="t" anchorCtr="0">
            <a:noAutofit/>
          </a:bodyPr>
          <a:lstStyle/>
          <a:p>
            <a:pPr algn="ctr"/>
            <a:r>
              <a:rPr lang="en-US" b="1" dirty="0" smtClean="0"/>
              <a:t>What is a Group informed Conscious</a:t>
            </a:r>
            <a:br>
              <a:rPr lang="en-US" b="1" dirty="0" smtClean="0"/>
            </a:br>
            <a:endParaRPr lang="en-US" b="1" dirty="0"/>
          </a:p>
        </p:txBody>
      </p:sp>
      <p:sp>
        <p:nvSpPr>
          <p:cNvPr id="3" name="Content Placeholder 2"/>
          <p:cNvSpPr>
            <a:spLocks noGrp="1"/>
          </p:cNvSpPr>
          <p:nvPr>
            <p:ph idx="1"/>
          </p:nvPr>
        </p:nvSpPr>
        <p:spPr>
          <a:xfrm>
            <a:off x="457200" y="1371600"/>
            <a:ext cx="8183880" cy="5178552"/>
          </a:xfrm>
        </p:spPr>
        <p:txBody>
          <a:bodyPr>
            <a:noAutofit/>
          </a:bodyPr>
          <a:lstStyle/>
          <a:p>
            <a:r>
              <a:rPr lang="en-US" sz="2200" dirty="0" smtClean="0"/>
              <a:t>The </a:t>
            </a:r>
            <a:r>
              <a:rPr lang="en-US" sz="2200" i="1" dirty="0"/>
              <a:t>competitive way</a:t>
            </a:r>
            <a:r>
              <a:rPr lang="en-US" sz="2200" dirty="0"/>
              <a:t> permits the person with the loudest voice to push his ideas across, take a vote and come up with a ‘majority’ decision</a:t>
            </a:r>
            <a:r>
              <a:rPr lang="en-US" sz="2200" dirty="0" smtClean="0"/>
              <a:t>.</a:t>
            </a:r>
          </a:p>
          <a:p>
            <a:r>
              <a:rPr lang="en-US" sz="2200" dirty="0"/>
              <a:t>In the </a:t>
            </a:r>
            <a:r>
              <a:rPr lang="en-US" sz="2200" i="1" dirty="0"/>
              <a:t>cooperative way</a:t>
            </a:r>
            <a:r>
              <a:rPr lang="en-US" sz="2200" dirty="0"/>
              <a:t>, group members come together in mutual trust to arrive at a group decision, not one individual’s personal triumph</a:t>
            </a:r>
            <a:r>
              <a:rPr lang="en-US" sz="2200" dirty="0" smtClean="0"/>
              <a:t>.</a:t>
            </a:r>
          </a:p>
          <a:p>
            <a:r>
              <a:rPr lang="en-US" sz="2200" dirty="0"/>
              <a:t>This reminds us that Concept One states “The final responsibility for AA World Services should always reside in the collective conscience of our whole fellowship.”</a:t>
            </a:r>
            <a:r>
              <a:rPr lang="en-US" sz="2200" dirty="0" smtClean="0"/>
              <a:t> </a:t>
            </a:r>
            <a:endParaRPr lang="en-US" sz="2200" dirty="0"/>
          </a:p>
          <a:p>
            <a:r>
              <a:rPr lang="en-US" sz="2200" dirty="0" smtClean="0"/>
              <a:t>Tradition Two: </a:t>
            </a:r>
            <a:r>
              <a:rPr lang="en-US" sz="2200" dirty="0"/>
              <a:t>“</a:t>
            </a:r>
            <a:r>
              <a:rPr lang="en-US" sz="2200" i="1" dirty="0"/>
              <a:t>For our Group purpose there is but one ultimate authority—a loving God as He may express Himself in our Group conscience. Our leaders are but trusted servants, they do not govern.</a:t>
            </a:r>
            <a:endParaRPr lang="en-US" sz="2200" dirty="0"/>
          </a:p>
          <a:p>
            <a:endParaRPr lang="en-US" sz="2200" dirty="0"/>
          </a:p>
        </p:txBody>
      </p:sp>
    </p:spTree>
    <p:extLst>
      <p:ext uri="{BB962C8B-B14F-4D97-AF65-F5344CB8AC3E}">
        <p14:creationId xmlns:p14="http://schemas.microsoft.com/office/powerpoint/2010/main" val="781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183880" cy="1676400"/>
          </a:xfrm>
        </p:spPr>
        <p:txBody>
          <a:bodyPr>
            <a:noAutofit/>
          </a:bodyPr>
          <a:lstStyle/>
          <a:p>
            <a:pPr algn="ctr"/>
            <a:r>
              <a:rPr lang="en-US" b="1" dirty="0"/>
              <a:t>Suggested Steps to Achieving an Informed Group Conscience</a:t>
            </a:r>
          </a:p>
        </p:txBody>
      </p:sp>
      <p:sp>
        <p:nvSpPr>
          <p:cNvPr id="3" name="Content Placeholder 2"/>
          <p:cNvSpPr>
            <a:spLocks noGrp="1"/>
          </p:cNvSpPr>
          <p:nvPr>
            <p:ph idx="1"/>
          </p:nvPr>
        </p:nvSpPr>
        <p:spPr>
          <a:xfrm>
            <a:off x="457200" y="2286000"/>
            <a:ext cx="8229600" cy="4495800"/>
          </a:xfrm>
        </p:spPr>
        <p:txBody>
          <a:bodyPr>
            <a:normAutofit/>
          </a:bodyPr>
          <a:lstStyle/>
          <a:p>
            <a:r>
              <a:rPr lang="en-US" dirty="0"/>
              <a:t>GATHER KNOWLEDGE: The GSR or other chairperson of the group informs himself/herself about the topic to be discussed. Then:</a:t>
            </a:r>
          </a:p>
          <a:p>
            <a:pPr lvl="2"/>
            <a:r>
              <a:rPr lang="en-US" sz="2800" dirty="0"/>
              <a:t>PRESENT TOPIC/ISSUE: </a:t>
            </a:r>
            <a:endParaRPr lang="en-US" sz="2800" dirty="0" smtClean="0"/>
          </a:p>
          <a:p>
            <a:pPr lvl="2"/>
            <a:r>
              <a:rPr lang="en-US" sz="2800" dirty="0" smtClean="0"/>
              <a:t>SHARING: </a:t>
            </a:r>
          </a:p>
          <a:p>
            <a:pPr lvl="2"/>
            <a:r>
              <a:rPr lang="en-US" sz="2800" dirty="0" smtClean="0"/>
              <a:t>CONSENSUS</a:t>
            </a:r>
            <a:r>
              <a:rPr lang="en-US" sz="2800" dirty="0"/>
              <a:t>: </a:t>
            </a:r>
            <a:endParaRPr lang="en-US" sz="2800" dirty="0" smtClean="0"/>
          </a:p>
          <a:p>
            <a:pPr lvl="2"/>
            <a:r>
              <a:rPr lang="en-US" sz="2800" dirty="0" smtClean="0"/>
              <a:t>RECAP</a:t>
            </a:r>
            <a:r>
              <a:rPr lang="en-US" sz="2800" dirty="0"/>
              <a:t>: </a:t>
            </a:r>
          </a:p>
        </p:txBody>
      </p:sp>
    </p:spTree>
    <p:extLst>
      <p:ext uri="{BB962C8B-B14F-4D97-AF65-F5344CB8AC3E}">
        <p14:creationId xmlns:p14="http://schemas.microsoft.com/office/powerpoint/2010/main" val="176351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chor="t" anchorCtr="0">
            <a:normAutofit/>
          </a:bodyPr>
          <a:lstStyle/>
          <a:p>
            <a:pPr algn="ctr"/>
            <a:r>
              <a:rPr lang="en-US" b="1" dirty="0"/>
              <a:t>The Minority Opinion</a:t>
            </a:r>
            <a:endParaRPr lang="en-US" dirty="0"/>
          </a:p>
        </p:txBody>
      </p:sp>
      <p:sp>
        <p:nvSpPr>
          <p:cNvPr id="3" name="Content Placeholder 2"/>
          <p:cNvSpPr>
            <a:spLocks noGrp="1"/>
          </p:cNvSpPr>
          <p:nvPr>
            <p:ph idx="1"/>
          </p:nvPr>
        </p:nvSpPr>
        <p:spPr>
          <a:xfrm>
            <a:off x="533400" y="1828800"/>
            <a:ext cx="8183880" cy="4187952"/>
          </a:xfrm>
        </p:spPr>
        <p:txBody>
          <a:bodyPr>
            <a:normAutofit fontScale="85000" lnSpcReduction="10000"/>
          </a:bodyPr>
          <a:lstStyle/>
          <a:p>
            <a:r>
              <a:rPr lang="en-US" dirty="0"/>
              <a:t>In Alcoholics Anonymous, once a vote has been taken on a motion, the minority parties ALWAYS have the opportunity to speak from the floor. If someone in the majority (the winning side) would like to change their vote after the minority has spoken, it becomes a motion to reconsider which needs to have a second. It is then open to further discussion (if the original motion was open to discussion) before a new vote on the original motion is taken. It is </a:t>
            </a:r>
            <a:r>
              <a:rPr lang="en-US" u="sng" dirty="0"/>
              <a:t>not amendable </a:t>
            </a:r>
            <a:r>
              <a:rPr lang="en-US" dirty="0"/>
              <a:t>and requires the same type of vote (majority or </a:t>
            </a:r>
            <a:r>
              <a:rPr lang="en-US" dirty="0" smtClean="0"/>
              <a:t>2/3) </a:t>
            </a:r>
            <a:r>
              <a:rPr lang="en-US" dirty="0"/>
              <a:t>as the original motion. </a:t>
            </a:r>
          </a:p>
        </p:txBody>
      </p:sp>
    </p:spTree>
    <p:extLst>
      <p:ext uri="{BB962C8B-B14F-4D97-AF65-F5344CB8AC3E}">
        <p14:creationId xmlns:p14="http://schemas.microsoft.com/office/powerpoint/2010/main" val="25829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85800"/>
            <a:ext cx="8229600" cy="762000"/>
          </a:xfrm>
        </p:spPr>
        <p:txBody>
          <a:bodyPr anchor="t" anchorCtr="0"/>
          <a:lstStyle/>
          <a:p>
            <a:pPr algn="ctr" eaLnBrk="1" hangingPunct="1"/>
            <a:r>
              <a:rPr lang="en-US" altLang="en-US" dirty="0" smtClean="0">
                <a:latin typeface="Arial" charset="0"/>
              </a:rPr>
              <a:t>Concept Two</a:t>
            </a:r>
            <a:endParaRPr lang="en-US" altLang="en-US" dirty="0" smtClean="0"/>
          </a:p>
        </p:txBody>
      </p:sp>
      <p:sp>
        <p:nvSpPr>
          <p:cNvPr id="10244" name="Rectangle 4"/>
          <p:cNvSpPr>
            <a:spLocks noChangeArrowheads="1"/>
          </p:cNvSpPr>
          <p:nvPr/>
        </p:nvSpPr>
        <p:spPr bwMode="auto">
          <a:xfrm>
            <a:off x="533400" y="15240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defRPr>
            </a:lvl1pPr>
            <a:lvl2pPr marL="639763" indent="-24606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Clr>
                <a:srgbClr val="6BB1C9"/>
              </a:buClr>
              <a:buSzPct val="95000"/>
              <a:buFont typeface="Wingdings 2" pitchFamily="80" charset="2"/>
              <a:buNone/>
            </a:pPr>
            <a:r>
              <a:rPr lang="en-US" altLang="en-US" sz="2200" dirty="0">
                <a:solidFill>
                  <a:schemeClr val="tx2"/>
                </a:solidFill>
                <a:cs typeface="Arial" charset="0"/>
              </a:rPr>
              <a:t>The General Service Conference of A.A. has become, for</a:t>
            </a:r>
          </a:p>
          <a:p>
            <a:pPr>
              <a:lnSpc>
                <a:spcPct val="90000"/>
              </a:lnSpc>
              <a:spcBef>
                <a:spcPct val="20000"/>
              </a:spcBef>
              <a:buClr>
                <a:srgbClr val="6BB1C9"/>
              </a:buClr>
              <a:buSzPct val="95000"/>
              <a:buFont typeface="Wingdings 2" pitchFamily="80" charset="2"/>
              <a:buNone/>
            </a:pPr>
            <a:r>
              <a:rPr lang="en-US" altLang="en-US" sz="2200" dirty="0">
                <a:solidFill>
                  <a:schemeClr val="tx2"/>
                </a:solidFill>
                <a:cs typeface="Arial" charset="0"/>
              </a:rPr>
              <a:t>nearly every practical purpose, the active voice and the</a:t>
            </a:r>
          </a:p>
          <a:p>
            <a:pPr>
              <a:lnSpc>
                <a:spcPct val="90000"/>
              </a:lnSpc>
              <a:spcBef>
                <a:spcPct val="20000"/>
              </a:spcBef>
              <a:buClr>
                <a:srgbClr val="6BB1C9"/>
              </a:buClr>
              <a:buSzPct val="95000"/>
              <a:buFont typeface="Wingdings 2" pitchFamily="80" charset="2"/>
              <a:buNone/>
            </a:pPr>
            <a:r>
              <a:rPr lang="en-US" altLang="en-US" sz="2200" dirty="0">
                <a:solidFill>
                  <a:schemeClr val="tx2"/>
                </a:solidFill>
                <a:cs typeface="Arial" charset="0"/>
              </a:rPr>
              <a:t>effective conscience of our whole Society in world affairs.</a:t>
            </a:r>
          </a:p>
          <a:p>
            <a:pPr>
              <a:lnSpc>
                <a:spcPct val="90000"/>
              </a:lnSpc>
              <a:spcBef>
                <a:spcPct val="20000"/>
              </a:spcBef>
              <a:buClr>
                <a:srgbClr val="6BB1C9"/>
              </a:buClr>
              <a:buSzPct val="95000"/>
              <a:buFont typeface="Wingdings 2" pitchFamily="80" charset="2"/>
              <a:buNone/>
            </a:pPr>
            <a:endParaRPr lang="en-US" altLang="en-US" sz="2200" dirty="0">
              <a:solidFill>
                <a:schemeClr val="tx2"/>
              </a:solidFill>
              <a:cs typeface="Arial" charset="0"/>
            </a:endParaRPr>
          </a:p>
          <a:p>
            <a:pPr>
              <a:lnSpc>
                <a:spcPct val="90000"/>
              </a:lnSpc>
              <a:spcBef>
                <a:spcPct val="20000"/>
              </a:spcBef>
              <a:buClr>
                <a:srgbClr val="6BB1C9"/>
              </a:buClr>
              <a:buSzPct val="95000"/>
              <a:buFont typeface="Wingdings" pitchFamily="80" charset="2"/>
              <a:buChar char="ü"/>
            </a:pPr>
            <a:r>
              <a:rPr lang="en-US" altLang="en-US" sz="2200" dirty="0">
                <a:solidFill>
                  <a:schemeClr val="tx2"/>
                </a:solidFill>
                <a:cs typeface="Arial" charset="0"/>
              </a:rPr>
              <a:t>In 1948 Dr. Bob suffers from a fatal illness</a:t>
            </a:r>
          </a:p>
          <a:p>
            <a:pPr lvl="1">
              <a:lnSpc>
                <a:spcPct val="90000"/>
              </a:lnSpc>
              <a:spcBef>
                <a:spcPct val="20000"/>
              </a:spcBef>
              <a:buClr>
                <a:schemeClr val="accent1"/>
              </a:buClr>
              <a:buSzPct val="85000"/>
              <a:buFont typeface="Wingdings" pitchFamily="80" charset="2"/>
              <a:buChar char="§"/>
            </a:pPr>
            <a:r>
              <a:rPr lang="en-US" altLang="en-US" sz="2200" dirty="0">
                <a:solidFill>
                  <a:schemeClr val="tx2"/>
                </a:solidFill>
                <a:cs typeface="Arial" charset="0"/>
              </a:rPr>
              <a:t>Becomes clear that Bill and Bob will not be around forever</a:t>
            </a:r>
          </a:p>
          <a:p>
            <a:pPr lvl="1">
              <a:lnSpc>
                <a:spcPct val="90000"/>
              </a:lnSpc>
              <a:spcBef>
                <a:spcPct val="20000"/>
              </a:spcBef>
              <a:buClr>
                <a:schemeClr val="accent1"/>
              </a:buClr>
              <a:buSzPct val="85000"/>
              <a:buFont typeface="Wingdings" pitchFamily="80" charset="2"/>
              <a:buChar char="§"/>
            </a:pPr>
            <a:r>
              <a:rPr lang="en-US" altLang="en-US" sz="2200" dirty="0">
                <a:solidFill>
                  <a:schemeClr val="tx2"/>
                </a:solidFill>
                <a:cs typeface="Arial" charset="0"/>
              </a:rPr>
              <a:t>November 16th, 1950</a:t>
            </a:r>
          </a:p>
          <a:p>
            <a:pPr>
              <a:lnSpc>
                <a:spcPct val="90000"/>
              </a:lnSpc>
              <a:spcBef>
                <a:spcPct val="20000"/>
              </a:spcBef>
              <a:buClr>
                <a:srgbClr val="6BB1C9"/>
              </a:buClr>
              <a:buSzPct val="95000"/>
              <a:buFont typeface="Wingdings" pitchFamily="80" charset="2"/>
              <a:buChar char="ü"/>
            </a:pPr>
            <a:r>
              <a:rPr lang="en-US" altLang="en-US" sz="2200" dirty="0" smtClean="0">
                <a:solidFill>
                  <a:schemeClr val="tx2"/>
                </a:solidFill>
                <a:cs typeface="Arial" charset="0"/>
              </a:rPr>
              <a:t>April 1951 </a:t>
            </a:r>
            <a:r>
              <a:rPr lang="en-US" altLang="en-US" sz="2200" dirty="0">
                <a:solidFill>
                  <a:schemeClr val="tx2"/>
                </a:solidFill>
                <a:cs typeface="Arial" charset="0"/>
              </a:rPr>
              <a:t>- First General Service Conference</a:t>
            </a:r>
          </a:p>
          <a:p>
            <a:pPr lvl="1">
              <a:lnSpc>
                <a:spcPct val="90000"/>
              </a:lnSpc>
              <a:spcBef>
                <a:spcPct val="20000"/>
              </a:spcBef>
              <a:buClr>
                <a:schemeClr val="accent1"/>
              </a:buClr>
              <a:buSzPct val="85000"/>
              <a:buFont typeface="Wingdings" pitchFamily="80" charset="2"/>
              <a:buChar char="§"/>
            </a:pPr>
            <a:r>
              <a:rPr lang="en-US" altLang="en-US" sz="2200" dirty="0">
                <a:solidFill>
                  <a:schemeClr val="tx2"/>
                </a:solidFill>
                <a:cs typeface="Arial" charset="0"/>
              </a:rPr>
              <a:t>5 year experiment</a:t>
            </a:r>
          </a:p>
          <a:p>
            <a:pPr lvl="1">
              <a:lnSpc>
                <a:spcPct val="90000"/>
              </a:lnSpc>
              <a:spcBef>
                <a:spcPct val="20000"/>
              </a:spcBef>
              <a:buClr>
                <a:schemeClr val="accent1"/>
              </a:buClr>
              <a:buSzPct val="85000"/>
              <a:buFont typeface="Wingdings" pitchFamily="80" charset="2"/>
              <a:buChar char="§"/>
            </a:pPr>
            <a:r>
              <a:rPr lang="en-US" altLang="en-US" sz="2200" dirty="0">
                <a:solidFill>
                  <a:schemeClr val="tx2"/>
                </a:solidFill>
                <a:cs typeface="Arial" charset="0"/>
              </a:rPr>
              <a:t>1955 Bill turns the Fellowship over to the groups</a:t>
            </a:r>
          </a:p>
          <a:p>
            <a:pPr lvl="1">
              <a:lnSpc>
                <a:spcPct val="90000"/>
              </a:lnSpc>
              <a:spcBef>
                <a:spcPct val="20000"/>
              </a:spcBef>
              <a:buClr>
                <a:schemeClr val="accent1"/>
              </a:buClr>
              <a:buSzPct val="85000"/>
              <a:buFont typeface="Wingdings" pitchFamily="80" charset="2"/>
              <a:buChar char="§"/>
            </a:pPr>
            <a:r>
              <a:rPr lang="en-US" altLang="en-US" sz="2200" dirty="0">
                <a:solidFill>
                  <a:schemeClr val="tx2"/>
                </a:solidFill>
                <a:cs typeface="Arial" charset="0"/>
              </a:rPr>
              <a:t>The A.A. Groups now fulfill the role that the co-founders did</a:t>
            </a:r>
            <a:endParaRPr lang="en-US" altLang="en-US" sz="2200" dirty="0">
              <a:solidFill>
                <a:schemeClr val="tx2"/>
              </a:solidFill>
              <a:latin typeface="Euphemia UCAS Italic" pitchFamily="80" charset="0"/>
              <a:cs typeface="Arial" charset="0"/>
            </a:endParaRPr>
          </a:p>
        </p:txBody>
      </p:sp>
    </p:spTree>
    <p:extLst>
      <p:ext uri="{BB962C8B-B14F-4D97-AF65-F5344CB8AC3E}">
        <p14:creationId xmlns:p14="http://schemas.microsoft.com/office/powerpoint/2010/main" val="361583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dissolve">
                                      <p:cBhvr>
                                        <p:cTn id="7" dur="500"/>
                                        <p:tgtEl>
                                          <p:spTgt spid="1024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44">
                                            <p:txEl>
                                              <p:pRg st="1" end="1"/>
                                            </p:txEl>
                                          </p:spTgt>
                                        </p:tgtEl>
                                        <p:attrNameLst>
                                          <p:attrName>style.visibility</p:attrName>
                                        </p:attrNameLst>
                                      </p:cBhvr>
                                      <p:to>
                                        <p:strVal val="visible"/>
                                      </p:to>
                                    </p:set>
                                    <p:animEffect transition="in" filter="dissolve">
                                      <p:cBhvr>
                                        <p:cTn id="10" dur="500"/>
                                        <p:tgtEl>
                                          <p:spTgt spid="10244">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44">
                                            <p:txEl>
                                              <p:pRg st="2" end="2"/>
                                            </p:txEl>
                                          </p:spTgt>
                                        </p:tgtEl>
                                        <p:attrNameLst>
                                          <p:attrName>style.visibility</p:attrName>
                                        </p:attrNameLst>
                                      </p:cBhvr>
                                      <p:to>
                                        <p:strVal val="visible"/>
                                      </p:to>
                                    </p:set>
                                    <p:animEffect transition="in" filter="dissolve">
                                      <p:cBhvr>
                                        <p:cTn id="13" dur="500"/>
                                        <p:tgtEl>
                                          <p:spTgt spid="1024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244">
                                            <p:txEl>
                                              <p:pRg st="4" end="4"/>
                                            </p:txEl>
                                          </p:spTgt>
                                        </p:tgtEl>
                                        <p:attrNameLst>
                                          <p:attrName>style.visibility</p:attrName>
                                        </p:attrNameLst>
                                      </p:cBhvr>
                                      <p:to>
                                        <p:strVal val="visible"/>
                                      </p:to>
                                    </p:set>
                                    <p:animEffect transition="in" filter="dissolve">
                                      <p:cBhvr>
                                        <p:cTn id="18" dur="500"/>
                                        <p:tgtEl>
                                          <p:spTgt spid="10244">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244">
                                            <p:txEl>
                                              <p:pRg st="5" end="5"/>
                                            </p:txEl>
                                          </p:spTgt>
                                        </p:tgtEl>
                                        <p:attrNameLst>
                                          <p:attrName>style.visibility</p:attrName>
                                        </p:attrNameLst>
                                      </p:cBhvr>
                                      <p:to>
                                        <p:strVal val="visible"/>
                                      </p:to>
                                    </p:set>
                                    <p:animEffect transition="in" filter="dissolve">
                                      <p:cBhvr>
                                        <p:cTn id="23" dur="500"/>
                                        <p:tgtEl>
                                          <p:spTgt spid="10244">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244">
                                            <p:txEl>
                                              <p:pRg st="6" end="6"/>
                                            </p:txEl>
                                          </p:spTgt>
                                        </p:tgtEl>
                                        <p:attrNameLst>
                                          <p:attrName>style.visibility</p:attrName>
                                        </p:attrNameLst>
                                      </p:cBhvr>
                                      <p:to>
                                        <p:strVal val="visible"/>
                                      </p:to>
                                    </p:set>
                                    <p:animEffect transition="in" filter="dissolve">
                                      <p:cBhvr>
                                        <p:cTn id="26" dur="500"/>
                                        <p:tgtEl>
                                          <p:spTgt spid="10244">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244">
                                            <p:txEl>
                                              <p:pRg st="7" end="7"/>
                                            </p:txEl>
                                          </p:spTgt>
                                        </p:tgtEl>
                                        <p:attrNameLst>
                                          <p:attrName>style.visibility</p:attrName>
                                        </p:attrNameLst>
                                      </p:cBhvr>
                                      <p:to>
                                        <p:strVal val="visible"/>
                                      </p:to>
                                    </p:set>
                                    <p:animEffect transition="in" filter="dissolve">
                                      <p:cBhvr>
                                        <p:cTn id="31" dur="500"/>
                                        <p:tgtEl>
                                          <p:spTgt spid="10244">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244">
                                            <p:txEl>
                                              <p:pRg st="8" end="8"/>
                                            </p:txEl>
                                          </p:spTgt>
                                        </p:tgtEl>
                                        <p:attrNameLst>
                                          <p:attrName>style.visibility</p:attrName>
                                        </p:attrNameLst>
                                      </p:cBhvr>
                                      <p:to>
                                        <p:strVal val="visible"/>
                                      </p:to>
                                    </p:set>
                                    <p:animEffect transition="in" filter="dissolve">
                                      <p:cBhvr>
                                        <p:cTn id="36" dur="500"/>
                                        <p:tgtEl>
                                          <p:spTgt spid="10244">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244">
                                            <p:txEl>
                                              <p:pRg st="9" end="9"/>
                                            </p:txEl>
                                          </p:spTgt>
                                        </p:tgtEl>
                                        <p:attrNameLst>
                                          <p:attrName>style.visibility</p:attrName>
                                        </p:attrNameLst>
                                      </p:cBhvr>
                                      <p:to>
                                        <p:strVal val="visible"/>
                                      </p:to>
                                    </p:set>
                                    <p:animEffect transition="in" filter="dissolve">
                                      <p:cBhvr>
                                        <p:cTn id="41" dur="500"/>
                                        <p:tgtEl>
                                          <p:spTgt spid="10244">
                                            <p:txEl>
                                              <p:pRg st="9" end="9"/>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244">
                                            <p:txEl>
                                              <p:pRg st="10" end="10"/>
                                            </p:txEl>
                                          </p:spTgt>
                                        </p:tgtEl>
                                        <p:attrNameLst>
                                          <p:attrName>style.visibility</p:attrName>
                                        </p:attrNameLst>
                                      </p:cBhvr>
                                      <p:to>
                                        <p:strVal val="visible"/>
                                      </p:to>
                                    </p:set>
                                    <p:animEffect transition="in" filter="dissolve">
                                      <p:cBhvr>
                                        <p:cTn id="46" dur="500"/>
                                        <p:tgtEl>
                                          <p:spTgt spid="1024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57200" y="533400"/>
            <a:ext cx="8229600" cy="838200"/>
          </a:xfrm>
        </p:spPr>
        <p:txBody>
          <a:bodyPr anchor="t" anchorCtr="0">
            <a:normAutofit/>
          </a:bodyPr>
          <a:lstStyle/>
          <a:p>
            <a:pPr algn="ctr"/>
            <a:r>
              <a:rPr lang="en-US" altLang="en-US" dirty="0" smtClean="0">
                <a:latin typeface="Arial" charset="0"/>
              </a:rPr>
              <a:t>Who Makes Up the Conference?</a:t>
            </a:r>
            <a:endParaRPr lang="en-US" altLang="en-US" dirty="0" smtClean="0">
              <a:latin typeface="Euphemia UCAS Italic" pitchFamily="80" charset="0"/>
            </a:endParaRPr>
          </a:p>
        </p:txBody>
      </p:sp>
      <p:sp>
        <p:nvSpPr>
          <p:cNvPr id="136195" name="Rectangle 3"/>
          <p:cNvSpPr>
            <a:spLocks noGrp="1"/>
          </p:cNvSpPr>
          <p:nvPr>
            <p:ph idx="1"/>
          </p:nvPr>
        </p:nvSpPr>
        <p:spPr>
          <a:xfrm>
            <a:off x="1066800" y="1371600"/>
            <a:ext cx="6477000" cy="4572000"/>
          </a:xfrm>
        </p:spPr>
        <p:txBody>
          <a:bodyPr>
            <a:normAutofit/>
          </a:bodyPr>
          <a:lstStyle/>
          <a:p>
            <a:pPr>
              <a:buFont typeface="Wingdings" panose="05000000000000000000" pitchFamily="2" charset="2"/>
              <a:buChar char="§"/>
            </a:pPr>
            <a:r>
              <a:rPr lang="en-US" altLang="en-US" sz="2400" dirty="0" smtClean="0">
                <a:solidFill>
                  <a:schemeClr val="tx2"/>
                </a:solidFill>
                <a:latin typeface="Arial" charset="0"/>
                <a:cs typeface="Arial" charset="0"/>
              </a:rPr>
              <a:t>93 Delegates</a:t>
            </a:r>
          </a:p>
          <a:p>
            <a:pPr>
              <a:buFont typeface="Wingdings" panose="05000000000000000000" pitchFamily="2" charset="2"/>
              <a:buChar char="§"/>
            </a:pPr>
            <a:r>
              <a:rPr lang="en-US" altLang="en-US" sz="2400" dirty="0" smtClean="0">
                <a:solidFill>
                  <a:schemeClr val="tx2"/>
                </a:solidFill>
                <a:latin typeface="Arial" charset="0"/>
                <a:cs typeface="Arial" charset="0"/>
              </a:rPr>
              <a:t>21 Trustees</a:t>
            </a:r>
          </a:p>
          <a:p>
            <a:pPr lvl="1">
              <a:buClr>
                <a:schemeClr val="tx2"/>
              </a:buClr>
              <a:buFont typeface="Wingdings" panose="05000000000000000000" pitchFamily="2" charset="2"/>
              <a:buChar char="§"/>
            </a:pPr>
            <a:r>
              <a:rPr lang="en-US" altLang="en-US" dirty="0" smtClean="0">
                <a:solidFill>
                  <a:schemeClr val="tx2"/>
                </a:solidFill>
                <a:latin typeface="Arial" charset="0"/>
                <a:cs typeface="Arial" charset="0"/>
              </a:rPr>
              <a:t>8 Regional</a:t>
            </a:r>
          </a:p>
          <a:p>
            <a:pPr lvl="1">
              <a:buClr>
                <a:schemeClr val="tx2"/>
              </a:buClr>
              <a:buFont typeface="Wingdings" panose="05000000000000000000" pitchFamily="2" charset="2"/>
              <a:buChar char="§"/>
            </a:pPr>
            <a:r>
              <a:rPr lang="en-US" altLang="en-US" dirty="0" smtClean="0">
                <a:solidFill>
                  <a:schemeClr val="tx2"/>
                </a:solidFill>
                <a:latin typeface="Arial" charset="0"/>
                <a:cs typeface="Arial" charset="0"/>
              </a:rPr>
              <a:t>2 At Large</a:t>
            </a:r>
          </a:p>
          <a:p>
            <a:pPr lvl="1">
              <a:buClr>
                <a:schemeClr val="tx2"/>
              </a:buClr>
              <a:buFont typeface="Wingdings" panose="05000000000000000000" pitchFamily="2" charset="2"/>
              <a:buChar char="§"/>
            </a:pPr>
            <a:r>
              <a:rPr lang="en-US" altLang="en-US" dirty="0" smtClean="0">
                <a:solidFill>
                  <a:schemeClr val="tx2"/>
                </a:solidFill>
                <a:latin typeface="Arial" charset="0"/>
                <a:cs typeface="Arial" charset="0"/>
              </a:rPr>
              <a:t>4 General Service</a:t>
            </a:r>
          </a:p>
          <a:p>
            <a:pPr lvl="1">
              <a:buClr>
                <a:schemeClr val="tx2"/>
              </a:buClr>
              <a:buFont typeface="Wingdings" panose="05000000000000000000" pitchFamily="2" charset="2"/>
              <a:buChar char="§"/>
            </a:pPr>
            <a:r>
              <a:rPr lang="en-US" altLang="en-US" dirty="0" smtClean="0">
                <a:solidFill>
                  <a:schemeClr val="tx2"/>
                </a:solidFill>
                <a:latin typeface="Arial" charset="0"/>
                <a:cs typeface="Arial" charset="0"/>
              </a:rPr>
              <a:t>7 Non-Alcoholic</a:t>
            </a:r>
          </a:p>
          <a:p>
            <a:pPr>
              <a:buFont typeface="Wingdings" panose="05000000000000000000" pitchFamily="2" charset="2"/>
              <a:buChar char="§"/>
            </a:pPr>
            <a:r>
              <a:rPr lang="en-US" altLang="en-US" sz="2400" dirty="0" smtClean="0">
                <a:solidFill>
                  <a:schemeClr val="tx2"/>
                </a:solidFill>
                <a:latin typeface="Arial" charset="0"/>
                <a:cs typeface="Arial" charset="0"/>
              </a:rPr>
              <a:t>2 A.A.W.S. and Grapevine Directors</a:t>
            </a:r>
          </a:p>
          <a:p>
            <a:pPr>
              <a:buFont typeface="Wingdings" panose="05000000000000000000" pitchFamily="2" charset="2"/>
              <a:buChar char="§"/>
            </a:pPr>
            <a:r>
              <a:rPr lang="en-US" altLang="en-US" sz="2400" dirty="0" smtClean="0">
                <a:solidFill>
                  <a:schemeClr val="tx2"/>
                </a:solidFill>
                <a:latin typeface="Arial" charset="0"/>
                <a:cs typeface="Arial" charset="0"/>
              </a:rPr>
              <a:t>16 G.S.O. and Grapevine Staff</a:t>
            </a:r>
          </a:p>
          <a:p>
            <a:pPr>
              <a:buFont typeface="Wingdings" panose="05000000000000000000" pitchFamily="2" charset="2"/>
              <a:buChar char="§"/>
            </a:pPr>
            <a:endParaRPr lang="en-US" altLang="en-US" sz="2400" dirty="0" smtClean="0">
              <a:solidFill>
                <a:schemeClr val="tx2"/>
              </a:solidFill>
              <a:latin typeface="Arial" charset="0"/>
              <a:cs typeface="Arial" charset="0"/>
            </a:endParaRPr>
          </a:p>
          <a:p>
            <a:pPr>
              <a:buFont typeface="Wingdings" panose="05000000000000000000" pitchFamily="2" charset="2"/>
              <a:buChar char="§"/>
            </a:pPr>
            <a:r>
              <a:rPr lang="en-US" altLang="en-US" sz="2400" dirty="0" smtClean="0">
                <a:solidFill>
                  <a:schemeClr val="tx2"/>
                </a:solidFill>
                <a:latin typeface="Arial" charset="0"/>
                <a:cs typeface="Arial" charset="0"/>
              </a:rPr>
              <a:t>Total - 134</a:t>
            </a:r>
            <a:endParaRPr lang="en-US" altLang="en-US" sz="2400" dirty="0" smtClean="0">
              <a:latin typeface="Euphemia UCAS Italic" pitchFamily="80" charset="0"/>
              <a:cs typeface="Arial" charset="0"/>
            </a:endParaRPr>
          </a:p>
        </p:txBody>
      </p:sp>
    </p:spTree>
    <p:extLst>
      <p:ext uri="{BB962C8B-B14F-4D97-AF65-F5344CB8AC3E}">
        <p14:creationId xmlns:p14="http://schemas.microsoft.com/office/powerpoint/2010/main" val="3349865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linds(horizontal)">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blinds(horizontal)">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blinds(horizontal)">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blinds(horizontal)">
                                      <p:cBhvr>
                                        <p:cTn id="22" dur="500"/>
                                        <p:tgtEl>
                                          <p:spTgt spid="136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6195">
                                            <p:txEl>
                                              <p:pRg st="4" end="4"/>
                                            </p:txEl>
                                          </p:spTgt>
                                        </p:tgtEl>
                                        <p:attrNameLst>
                                          <p:attrName>style.visibility</p:attrName>
                                        </p:attrNameLst>
                                      </p:cBhvr>
                                      <p:to>
                                        <p:strVal val="visible"/>
                                      </p:to>
                                    </p:set>
                                    <p:animEffect transition="in" filter="blinds(horizontal)">
                                      <p:cBhvr>
                                        <p:cTn id="27" dur="500"/>
                                        <p:tgtEl>
                                          <p:spTgt spid="136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6195">
                                            <p:txEl>
                                              <p:pRg st="5" end="5"/>
                                            </p:txEl>
                                          </p:spTgt>
                                        </p:tgtEl>
                                        <p:attrNameLst>
                                          <p:attrName>style.visibility</p:attrName>
                                        </p:attrNameLst>
                                      </p:cBhvr>
                                      <p:to>
                                        <p:strVal val="visible"/>
                                      </p:to>
                                    </p:set>
                                    <p:animEffect transition="in" filter="blinds(horizontal)">
                                      <p:cBhvr>
                                        <p:cTn id="32" dur="500"/>
                                        <p:tgtEl>
                                          <p:spTgt spid="136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6195">
                                            <p:txEl>
                                              <p:pRg st="6" end="6"/>
                                            </p:txEl>
                                          </p:spTgt>
                                        </p:tgtEl>
                                        <p:attrNameLst>
                                          <p:attrName>style.visibility</p:attrName>
                                        </p:attrNameLst>
                                      </p:cBhvr>
                                      <p:to>
                                        <p:strVal val="visible"/>
                                      </p:to>
                                    </p:set>
                                    <p:animEffect transition="in" filter="blinds(horizontal)">
                                      <p:cBhvr>
                                        <p:cTn id="37" dur="500"/>
                                        <p:tgtEl>
                                          <p:spTgt spid="136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6195">
                                            <p:txEl>
                                              <p:pRg st="7" end="7"/>
                                            </p:txEl>
                                          </p:spTgt>
                                        </p:tgtEl>
                                        <p:attrNameLst>
                                          <p:attrName>style.visibility</p:attrName>
                                        </p:attrNameLst>
                                      </p:cBhvr>
                                      <p:to>
                                        <p:strVal val="visible"/>
                                      </p:to>
                                    </p:set>
                                    <p:animEffect transition="in" filter="blinds(horizontal)">
                                      <p:cBhvr>
                                        <p:cTn id="42" dur="500"/>
                                        <p:tgtEl>
                                          <p:spTgt spid="1361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6195">
                                            <p:txEl>
                                              <p:pRg st="9" end="9"/>
                                            </p:txEl>
                                          </p:spTgt>
                                        </p:tgtEl>
                                        <p:attrNameLst>
                                          <p:attrName>style.visibility</p:attrName>
                                        </p:attrNameLst>
                                      </p:cBhvr>
                                      <p:to>
                                        <p:strVal val="visible"/>
                                      </p:to>
                                    </p:set>
                                    <p:animEffect transition="in" filter="blinds(horizontal)">
                                      <p:cBhvr>
                                        <p:cTn id="47" dur="500"/>
                                        <p:tgtEl>
                                          <p:spTgt spid="136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533400" y="533400"/>
            <a:ext cx="8183880" cy="762000"/>
          </a:xfrm>
        </p:spPr>
        <p:txBody>
          <a:bodyPr anchor="t" anchorCtr="0">
            <a:normAutofit/>
          </a:bodyPr>
          <a:lstStyle/>
          <a:p>
            <a:pPr algn="ctr"/>
            <a:r>
              <a:rPr lang="en-US" altLang="en-US" dirty="0" smtClean="0">
                <a:latin typeface="Arial" charset="0"/>
              </a:rPr>
              <a:t>General Service Board</a:t>
            </a:r>
            <a:endParaRPr lang="en-US" altLang="en-US" dirty="0" smtClean="0">
              <a:latin typeface="Euphemia UCAS Italic" pitchFamily="80" charset="0"/>
            </a:endParaRPr>
          </a:p>
        </p:txBody>
      </p:sp>
      <p:sp>
        <p:nvSpPr>
          <p:cNvPr id="134147" name="Rectangle 3"/>
          <p:cNvSpPr>
            <a:spLocks noGrp="1"/>
          </p:cNvSpPr>
          <p:nvPr>
            <p:ph idx="1"/>
          </p:nvPr>
        </p:nvSpPr>
        <p:spPr>
          <a:xfrm>
            <a:off x="533400" y="1371600"/>
            <a:ext cx="8305800" cy="4495800"/>
          </a:xfrm>
        </p:spPr>
        <p:txBody>
          <a:bodyPr>
            <a:normAutofit/>
          </a:bodyPr>
          <a:lstStyle/>
          <a:p>
            <a:pPr>
              <a:lnSpc>
                <a:spcPct val="90000"/>
              </a:lnSpc>
              <a:buFont typeface="Wingdings" pitchFamily="80" charset="2"/>
              <a:buChar char="ü"/>
            </a:pPr>
            <a:r>
              <a:rPr lang="en-US" altLang="en-US" sz="2400" dirty="0" smtClean="0">
                <a:solidFill>
                  <a:schemeClr val="tx2"/>
                </a:solidFill>
                <a:latin typeface="Arial" charset="0"/>
                <a:cs typeface="Arial" charset="0"/>
              </a:rPr>
              <a:t>There are 21 Trustees</a:t>
            </a:r>
          </a:p>
          <a:p>
            <a:pPr lvl="1">
              <a:lnSpc>
                <a:spcPct val="90000"/>
              </a:lnSpc>
              <a:buFont typeface="Wingdings" pitchFamily="80" charset="2"/>
              <a:buChar char="§"/>
            </a:pPr>
            <a:r>
              <a:rPr lang="en-US" altLang="en-US" dirty="0" smtClean="0">
                <a:solidFill>
                  <a:schemeClr val="tx2"/>
                </a:solidFill>
                <a:latin typeface="Arial" charset="0"/>
                <a:cs typeface="Arial" charset="0"/>
              </a:rPr>
              <a:t>Fourteen Alcoholic (Class B)</a:t>
            </a:r>
          </a:p>
          <a:p>
            <a:pPr lvl="2">
              <a:lnSpc>
                <a:spcPct val="90000"/>
              </a:lnSpc>
              <a:buFont typeface="Wingdings" pitchFamily="80" charset="2"/>
              <a:buChar char="§"/>
            </a:pPr>
            <a:r>
              <a:rPr lang="en-US" altLang="en-US" sz="2400" dirty="0" smtClean="0">
                <a:solidFill>
                  <a:schemeClr val="tx2"/>
                </a:solidFill>
                <a:latin typeface="Arial" charset="0"/>
                <a:cs typeface="Arial" charset="0"/>
              </a:rPr>
              <a:t>8 Regional</a:t>
            </a:r>
          </a:p>
          <a:p>
            <a:pPr lvl="2">
              <a:lnSpc>
                <a:spcPct val="90000"/>
              </a:lnSpc>
              <a:buFont typeface="Wingdings" pitchFamily="80" charset="2"/>
              <a:buChar char="§"/>
            </a:pPr>
            <a:r>
              <a:rPr lang="en-US" altLang="en-US" sz="2400" dirty="0" smtClean="0">
                <a:solidFill>
                  <a:schemeClr val="tx2"/>
                </a:solidFill>
                <a:latin typeface="Arial" charset="0"/>
                <a:cs typeface="Arial" charset="0"/>
              </a:rPr>
              <a:t>2 At-Large</a:t>
            </a:r>
          </a:p>
          <a:p>
            <a:pPr lvl="2">
              <a:lnSpc>
                <a:spcPct val="90000"/>
              </a:lnSpc>
              <a:buFont typeface="Wingdings" pitchFamily="80" charset="2"/>
              <a:buChar char="§"/>
            </a:pPr>
            <a:r>
              <a:rPr lang="en-US" altLang="en-US" sz="2400" dirty="0" smtClean="0">
                <a:solidFill>
                  <a:schemeClr val="tx2"/>
                </a:solidFill>
                <a:latin typeface="Arial" charset="0"/>
                <a:cs typeface="Arial" charset="0"/>
              </a:rPr>
              <a:t>4 General Service</a:t>
            </a:r>
          </a:p>
          <a:p>
            <a:pPr lvl="3">
              <a:lnSpc>
                <a:spcPct val="90000"/>
              </a:lnSpc>
              <a:buFont typeface="Wingdings" pitchFamily="80" charset="2"/>
              <a:buChar char="§"/>
            </a:pPr>
            <a:r>
              <a:rPr lang="en-US" altLang="en-US" sz="2400" dirty="0" smtClean="0">
                <a:solidFill>
                  <a:schemeClr val="tx2"/>
                </a:solidFill>
                <a:latin typeface="Arial" charset="0"/>
                <a:cs typeface="Arial" charset="0"/>
              </a:rPr>
              <a:t>2 from A.A.W.S.</a:t>
            </a:r>
          </a:p>
          <a:p>
            <a:pPr lvl="3">
              <a:lnSpc>
                <a:spcPct val="90000"/>
              </a:lnSpc>
              <a:buFont typeface="Wingdings" pitchFamily="80" charset="2"/>
              <a:buChar char="§"/>
            </a:pPr>
            <a:r>
              <a:rPr lang="en-US" altLang="en-US" sz="2400" dirty="0" smtClean="0">
                <a:solidFill>
                  <a:schemeClr val="tx2"/>
                </a:solidFill>
                <a:latin typeface="Arial" charset="0"/>
                <a:cs typeface="Arial" charset="0"/>
              </a:rPr>
              <a:t>2 from the Grapevine Board</a:t>
            </a:r>
          </a:p>
          <a:p>
            <a:pPr lvl="1">
              <a:lnSpc>
                <a:spcPct val="90000"/>
              </a:lnSpc>
              <a:buFont typeface="Wingdings" pitchFamily="80" charset="2"/>
              <a:buChar char="§"/>
            </a:pPr>
            <a:r>
              <a:rPr lang="en-US" altLang="en-US" dirty="0" smtClean="0">
                <a:solidFill>
                  <a:schemeClr val="tx2"/>
                </a:solidFill>
                <a:latin typeface="Arial" charset="0"/>
                <a:cs typeface="Arial" charset="0"/>
              </a:rPr>
              <a:t>Seven Non-Alcoholic (Class A)</a:t>
            </a:r>
          </a:p>
          <a:p>
            <a:pPr>
              <a:lnSpc>
                <a:spcPct val="90000"/>
              </a:lnSpc>
              <a:buFont typeface="Wingdings" pitchFamily="80" charset="2"/>
              <a:buChar char="ü"/>
            </a:pPr>
            <a:r>
              <a:rPr lang="en-US" altLang="en-US" sz="2400" dirty="0" smtClean="0">
                <a:solidFill>
                  <a:schemeClr val="tx2"/>
                </a:solidFill>
                <a:latin typeface="Arial" charset="0"/>
                <a:cs typeface="Arial" charset="0"/>
              </a:rPr>
              <a:t>Trustees comprise the General Service Board</a:t>
            </a:r>
          </a:p>
          <a:p>
            <a:pPr>
              <a:lnSpc>
                <a:spcPct val="90000"/>
              </a:lnSpc>
              <a:buFont typeface="Wingdings" pitchFamily="80" charset="2"/>
              <a:buChar char="ü"/>
            </a:pPr>
            <a:r>
              <a:rPr lang="en-US" altLang="en-US" sz="2400" dirty="0" smtClean="0">
                <a:solidFill>
                  <a:schemeClr val="tx2"/>
                </a:solidFill>
                <a:latin typeface="Arial" charset="0"/>
                <a:cs typeface="Arial" charset="0"/>
              </a:rPr>
              <a:t>G.S.B. owns A.A.W.S. and the Grapevine</a:t>
            </a:r>
          </a:p>
          <a:p>
            <a:pPr>
              <a:lnSpc>
                <a:spcPct val="90000"/>
              </a:lnSpc>
              <a:buFont typeface="Wingdings" pitchFamily="80" charset="2"/>
              <a:buChar char="ü"/>
            </a:pPr>
            <a:r>
              <a:rPr lang="en-US" altLang="en-US" sz="2400" dirty="0" smtClean="0">
                <a:solidFill>
                  <a:schemeClr val="tx2"/>
                </a:solidFill>
                <a:latin typeface="Arial" charset="0"/>
                <a:cs typeface="Arial" charset="0"/>
              </a:rPr>
              <a:t>G.S.B. operates the General Service Office</a:t>
            </a:r>
            <a:endParaRPr lang="en-US" altLang="en-US" sz="2400" dirty="0" smtClean="0">
              <a:latin typeface="Euphemia UCAS Italic" pitchFamily="80" charset="0"/>
              <a:cs typeface="Arial" charset="0"/>
            </a:endParaRPr>
          </a:p>
        </p:txBody>
      </p:sp>
    </p:spTree>
    <p:extLst>
      <p:ext uri="{BB962C8B-B14F-4D97-AF65-F5344CB8AC3E}">
        <p14:creationId xmlns:p14="http://schemas.microsoft.com/office/powerpoint/2010/main" val="932473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Effect transition="in" filter="fade">
                                      <p:cBhvr>
                                        <p:cTn id="7" dur="500"/>
                                        <p:tgtEl>
                                          <p:spTgt spid="134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147">
                                            <p:txEl>
                                              <p:pRg st="1" end="1"/>
                                            </p:txEl>
                                          </p:spTgt>
                                        </p:tgtEl>
                                        <p:attrNameLst>
                                          <p:attrName>style.visibility</p:attrName>
                                        </p:attrNameLst>
                                      </p:cBhvr>
                                      <p:to>
                                        <p:strVal val="visible"/>
                                      </p:to>
                                    </p:set>
                                    <p:animEffect transition="in" filter="fade">
                                      <p:cBhvr>
                                        <p:cTn id="12" dur="500"/>
                                        <p:tgtEl>
                                          <p:spTgt spid="134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147">
                                            <p:txEl>
                                              <p:pRg st="2" end="2"/>
                                            </p:txEl>
                                          </p:spTgt>
                                        </p:tgtEl>
                                        <p:attrNameLst>
                                          <p:attrName>style.visibility</p:attrName>
                                        </p:attrNameLst>
                                      </p:cBhvr>
                                      <p:to>
                                        <p:strVal val="visible"/>
                                      </p:to>
                                    </p:set>
                                    <p:animEffect transition="in" filter="fade">
                                      <p:cBhvr>
                                        <p:cTn id="17" dur="500"/>
                                        <p:tgtEl>
                                          <p:spTgt spid="134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4147">
                                            <p:txEl>
                                              <p:pRg st="3" end="3"/>
                                            </p:txEl>
                                          </p:spTgt>
                                        </p:tgtEl>
                                        <p:attrNameLst>
                                          <p:attrName>style.visibility</p:attrName>
                                        </p:attrNameLst>
                                      </p:cBhvr>
                                      <p:to>
                                        <p:strVal val="visible"/>
                                      </p:to>
                                    </p:set>
                                    <p:animEffect transition="in" filter="fade">
                                      <p:cBhvr>
                                        <p:cTn id="22" dur="500"/>
                                        <p:tgtEl>
                                          <p:spTgt spid="134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4147">
                                            <p:txEl>
                                              <p:pRg st="4" end="4"/>
                                            </p:txEl>
                                          </p:spTgt>
                                        </p:tgtEl>
                                        <p:attrNameLst>
                                          <p:attrName>style.visibility</p:attrName>
                                        </p:attrNameLst>
                                      </p:cBhvr>
                                      <p:to>
                                        <p:strVal val="visible"/>
                                      </p:to>
                                    </p:set>
                                    <p:animEffect transition="in" filter="fade">
                                      <p:cBhvr>
                                        <p:cTn id="27" dur="500"/>
                                        <p:tgtEl>
                                          <p:spTgt spid="134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4147">
                                            <p:txEl>
                                              <p:pRg st="5" end="5"/>
                                            </p:txEl>
                                          </p:spTgt>
                                        </p:tgtEl>
                                        <p:attrNameLst>
                                          <p:attrName>style.visibility</p:attrName>
                                        </p:attrNameLst>
                                      </p:cBhvr>
                                      <p:to>
                                        <p:strVal val="visible"/>
                                      </p:to>
                                    </p:set>
                                    <p:animEffect transition="in" filter="fade">
                                      <p:cBhvr>
                                        <p:cTn id="32" dur="500"/>
                                        <p:tgtEl>
                                          <p:spTgt spid="134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4147">
                                            <p:txEl>
                                              <p:pRg st="6" end="6"/>
                                            </p:txEl>
                                          </p:spTgt>
                                        </p:tgtEl>
                                        <p:attrNameLst>
                                          <p:attrName>style.visibility</p:attrName>
                                        </p:attrNameLst>
                                      </p:cBhvr>
                                      <p:to>
                                        <p:strVal val="visible"/>
                                      </p:to>
                                    </p:set>
                                    <p:animEffect transition="in" filter="fade">
                                      <p:cBhvr>
                                        <p:cTn id="37" dur="500"/>
                                        <p:tgtEl>
                                          <p:spTgt spid="134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4147">
                                            <p:txEl>
                                              <p:pRg st="7" end="7"/>
                                            </p:txEl>
                                          </p:spTgt>
                                        </p:tgtEl>
                                        <p:attrNameLst>
                                          <p:attrName>style.visibility</p:attrName>
                                        </p:attrNameLst>
                                      </p:cBhvr>
                                      <p:to>
                                        <p:strVal val="visible"/>
                                      </p:to>
                                    </p:set>
                                    <p:animEffect transition="in" filter="fade">
                                      <p:cBhvr>
                                        <p:cTn id="42" dur="500"/>
                                        <p:tgtEl>
                                          <p:spTgt spid="1341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4147">
                                            <p:txEl>
                                              <p:pRg st="8" end="8"/>
                                            </p:txEl>
                                          </p:spTgt>
                                        </p:tgtEl>
                                        <p:attrNameLst>
                                          <p:attrName>style.visibility</p:attrName>
                                        </p:attrNameLst>
                                      </p:cBhvr>
                                      <p:to>
                                        <p:strVal val="visible"/>
                                      </p:to>
                                    </p:set>
                                    <p:animEffect transition="in" filter="fade">
                                      <p:cBhvr>
                                        <p:cTn id="47" dur="500"/>
                                        <p:tgtEl>
                                          <p:spTgt spid="13414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4147">
                                            <p:txEl>
                                              <p:pRg st="9" end="9"/>
                                            </p:txEl>
                                          </p:spTgt>
                                        </p:tgtEl>
                                        <p:attrNameLst>
                                          <p:attrName>style.visibility</p:attrName>
                                        </p:attrNameLst>
                                      </p:cBhvr>
                                      <p:to>
                                        <p:strVal val="visible"/>
                                      </p:to>
                                    </p:set>
                                    <p:animEffect transition="in" filter="fade">
                                      <p:cBhvr>
                                        <p:cTn id="52" dur="500"/>
                                        <p:tgtEl>
                                          <p:spTgt spid="13414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4147">
                                            <p:txEl>
                                              <p:pRg st="10" end="10"/>
                                            </p:txEl>
                                          </p:spTgt>
                                        </p:tgtEl>
                                        <p:attrNameLst>
                                          <p:attrName>style.visibility</p:attrName>
                                        </p:attrNameLst>
                                      </p:cBhvr>
                                      <p:to>
                                        <p:strVal val="visible"/>
                                      </p:to>
                                    </p:set>
                                    <p:animEffect transition="in" filter="fade">
                                      <p:cBhvr>
                                        <p:cTn id="57" dur="500"/>
                                        <p:tgtEl>
                                          <p:spTgt spid="134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685800"/>
            <a:ext cx="8183880" cy="762000"/>
          </a:xfrm>
        </p:spPr>
        <p:txBody>
          <a:bodyPr anchor="t" anchorCtr="0">
            <a:normAutofit/>
          </a:bodyPr>
          <a:lstStyle/>
          <a:p>
            <a:pPr algn="ctr" eaLnBrk="1" hangingPunct="1"/>
            <a:r>
              <a:rPr lang="en-US" altLang="en-US" dirty="0" smtClean="0"/>
              <a:t>General Service Office</a:t>
            </a:r>
          </a:p>
        </p:txBody>
      </p:sp>
      <p:sp>
        <p:nvSpPr>
          <p:cNvPr id="3" name="Content Placeholder 2"/>
          <p:cNvSpPr>
            <a:spLocks noGrp="1"/>
          </p:cNvSpPr>
          <p:nvPr>
            <p:ph idx="1"/>
          </p:nvPr>
        </p:nvSpPr>
        <p:spPr>
          <a:xfrm>
            <a:off x="1066800" y="1447800"/>
            <a:ext cx="7620000" cy="4572000"/>
          </a:xfrm>
        </p:spPr>
        <p:txBody>
          <a:bodyPr>
            <a:normAutofit fontScale="92500" lnSpcReduction="10000"/>
          </a:bodyPr>
          <a:lstStyle/>
          <a:p>
            <a:pPr eaLnBrk="1" hangingPunct="1">
              <a:spcBef>
                <a:spcPct val="50000"/>
              </a:spcBef>
              <a:buClr>
                <a:schemeClr val="hlink"/>
              </a:buClr>
              <a:buFont typeface="Wingdings 2" pitchFamily="18" charset="2"/>
              <a:buNone/>
              <a:defRPr/>
            </a:pPr>
            <a:r>
              <a:rPr lang="en-US" sz="2000" dirty="0" smtClean="0">
                <a:solidFill>
                  <a:schemeClr val="tx2"/>
                </a:solidFill>
                <a:latin typeface="+mn-lt"/>
              </a:rPr>
              <a:t> </a:t>
            </a:r>
            <a:r>
              <a:rPr lang="en-US" sz="2400" dirty="0" smtClean="0">
                <a:solidFill>
                  <a:schemeClr val="tx2"/>
                </a:solidFill>
                <a:latin typeface="+mn-lt"/>
              </a:rPr>
              <a:t>Staff Positions </a:t>
            </a:r>
            <a:endParaRPr lang="en-US" sz="2400" dirty="0" smtClean="0">
              <a:latin typeface="+mn-lt"/>
              <a:ea typeface="ＭＳ Ｐゴシック" pitchFamily="64" charset="-128"/>
            </a:endParaRP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Conference Coordinator</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Cooperation with the Professional Community</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Corrections</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Group Services</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International</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Literature</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Nominating</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Public Information</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Regional Forums</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Staff Coordinator</a:t>
            </a:r>
          </a:p>
          <a:p>
            <a:pPr lvl="1" eaLnBrk="1" hangingPunct="1">
              <a:spcBef>
                <a:spcPts val="500"/>
              </a:spcBef>
              <a:buClr>
                <a:schemeClr val="accent3"/>
              </a:buClr>
              <a:buSzPct val="150000"/>
              <a:buFont typeface="Arial" pitchFamily="34" charset="0"/>
              <a:buChar char="•"/>
              <a:defRPr/>
            </a:pPr>
            <a:r>
              <a:rPr lang="en-US" dirty="0" smtClean="0">
                <a:solidFill>
                  <a:schemeClr val="tx2"/>
                </a:solidFill>
                <a:latin typeface="+mn-lt"/>
              </a:rPr>
              <a:t>Treatment Facilities</a:t>
            </a:r>
          </a:p>
          <a:p>
            <a:pPr eaLnBrk="1" hangingPunct="1">
              <a:buFont typeface="Wingdings 2" pitchFamily="18" charset="2"/>
              <a:buChar char=""/>
              <a:defRPr/>
            </a:pPr>
            <a:endParaRPr lang="en-US" dirty="0"/>
          </a:p>
        </p:txBody>
      </p:sp>
    </p:spTree>
    <p:extLst>
      <p:ext uri="{BB962C8B-B14F-4D97-AF65-F5344CB8AC3E}">
        <p14:creationId xmlns:p14="http://schemas.microsoft.com/office/powerpoint/2010/main" val="172888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5800"/>
            <a:ext cx="8229600" cy="762000"/>
          </a:xfrm>
        </p:spPr>
        <p:txBody>
          <a:bodyPr anchor="t" anchorCtr="0">
            <a:normAutofit/>
          </a:bodyPr>
          <a:lstStyle/>
          <a:p>
            <a:pPr algn="ctr" eaLnBrk="1" hangingPunct="1"/>
            <a:r>
              <a:rPr lang="en-US" altLang="en-US" dirty="0" smtClean="0">
                <a:latin typeface="Arial" charset="0"/>
              </a:rPr>
              <a:t>General Service Office</a:t>
            </a:r>
            <a:endParaRPr lang="en-US" altLang="en-US" dirty="0" smtClean="0"/>
          </a:p>
        </p:txBody>
      </p:sp>
      <p:sp>
        <p:nvSpPr>
          <p:cNvPr id="3" name="Content Placeholder 2"/>
          <p:cNvSpPr>
            <a:spLocks noGrp="1"/>
          </p:cNvSpPr>
          <p:nvPr>
            <p:ph idx="1"/>
          </p:nvPr>
        </p:nvSpPr>
        <p:spPr>
          <a:xfrm>
            <a:off x="685800" y="1524000"/>
            <a:ext cx="3733800" cy="3914224"/>
          </a:xfrm>
        </p:spPr>
        <p:txBody>
          <a:bodyPr>
            <a:normAutofit/>
          </a:bodyPr>
          <a:lstStyle/>
          <a:p>
            <a:pPr eaLnBrk="1" hangingPunct="1">
              <a:spcBef>
                <a:spcPts val="300"/>
              </a:spcBef>
              <a:buClr>
                <a:schemeClr val="hlink"/>
              </a:buClr>
              <a:buFont typeface="Wingdings 2" pitchFamily="18" charset="2"/>
              <a:buNone/>
              <a:defRPr/>
            </a:pPr>
            <a:r>
              <a:rPr lang="en-US" sz="2100" dirty="0" smtClean="0">
                <a:solidFill>
                  <a:schemeClr val="tx2"/>
                </a:solidFill>
                <a:latin typeface="+mn-lt"/>
              </a:rPr>
              <a:t>Services include:</a:t>
            </a:r>
          </a:p>
          <a:p>
            <a:pPr lvl="1" eaLnBrk="1" hangingPunct="1">
              <a:spcBef>
                <a:spcPts val="300"/>
              </a:spcBef>
              <a:buClr>
                <a:schemeClr val="accent3"/>
              </a:buClr>
              <a:buSzPct val="150000"/>
              <a:buFont typeface="Arial" pitchFamily="34" charset="0"/>
              <a:buChar char="•"/>
              <a:defRPr/>
            </a:pPr>
            <a:r>
              <a:rPr lang="en-US" sz="2000" dirty="0" smtClean="0">
                <a:solidFill>
                  <a:schemeClr val="tx2"/>
                </a:solidFill>
                <a:latin typeface="+mn-lt"/>
              </a:rPr>
              <a:t>Group services</a:t>
            </a:r>
          </a:p>
          <a:p>
            <a:pPr lvl="1" eaLnBrk="1" hangingPunct="1">
              <a:spcBef>
                <a:spcPts val="300"/>
              </a:spcBef>
              <a:buClr>
                <a:schemeClr val="accent3"/>
              </a:buClr>
              <a:buSzPct val="150000"/>
              <a:buFont typeface="Arial" pitchFamily="34" charset="0"/>
              <a:buChar char="•"/>
              <a:defRPr/>
            </a:pPr>
            <a:r>
              <a:rPr lang="en-US" sz="2000" dirty="0" smtClean="0">
                <a:solidFill>
                  <a:schemeClr val="tx2"/>
                </a:solidFill>
                <a:latin typeface="+mn-lt"/>
              </a:rPr>
              <a:t>International</a:t>
            </a:r>
          </a:p>
          <a:p>
            <a:pPr lvl="1" eaLnBrk="1" hangingPunct="1">
              <a:spcBef>
                <a:spcPts val="300"/>
              </a:spcBef>
              <a:buClr>
                <a:schemeClr val="accent3"/>
              </a:buClr>
              <a:buSzPct val="150000"/>
              <a:buFont typeface="Arial" pitchFamily="34" charset="0"/>
              <a:buChar char="•"/>
              <a:defRPr/>
            </a:pPr>
            <a:r>
              <a:rPr lang="en-US" sz="2000" dirty="0" smtClean="0">
                <a:solidFill>
                  <a:schemeClr val="tx2"/>
                </a:solidFill>
                <a:latin typeface="+mn-lt"/>
              </a:rPr>
              <a:t>Loners &amp; Internationalists</a:t>
            </a:r>
          </a:p>
          <a:p>
            <a:pPr lvl="1" eaLnBrk="1" hangingPunct="1">
              <a:spcBef>
                <a:spcPts val="300"/>
              </a:spcBef>
              <a:buClr>
                <a:schemeClr val="accent3"/>
              </a:buClr>
              <a:buSzPct val="150000"/>
              <a:buFont typeface="Arial" pitchFamily="34" charset="0"/>
              <a:buChar char="•"/>
              <a:defRPr/>
            </a:pPr>
            <a:r>
              <a:rPr lang="en-US" sz="2000" dirty="0" smtClean="0">
                <a:solidFill>
                  <a:schemeClr val="tx2"/>
                </a:solidFill>
                <a:latin typeface="+mn-lt"/>
              </a:rPr>
              <a:t>Public Information</a:t>
            </a:r>
          </a:p>
          <a:p>
            <a:pPr lvl="1" eaLnBrk="1" hangingPunct="1">
              <a:spcBef>
                <a:spcPts val="300"/>
              </a:spcBef>
              <a:buClr>
                <a:schemeClr val="accent3"/>
              </a:buClr>
              <a:buSzPct val="150000"/>
              <a:buFont typeface="Arial" pitchFamily="34" charset="0"/>
              <a:buChar char="•"/>
              <a:defRPr/>
            </a:pPr>
            <a:r>
              <a:rPr lang="en-US" sz="2000" dirty="0" smtClean="0">
                <a:solidFill>
                  <a:schemeClr val="tx2"/>
                </a:solidFill>
                <a:latin typeface="+mn-lt"/>
              </a:rPr>
              <a:t>Anonymity breaks</a:t>
            </a:r>
          </a:p>
          <a:p>
            <a:pPr lvl="1" eaLnBrk="1" hangingPunct="1">
              <a:spcBef>
                <a:spcPts val="300"/>
              </a:spcBef>
              <a:buClr>
                <a:schemeClr val="accent3"/>
              </a:buClr>
              <a:buSzPct val="150000"/>
              <a:buFont typeface="Arial" pitchFamily="34" charset="0"/>
              <a:buChar char="•"/>
              <a:defRPr/>
            </a:pPr>
            <a:r>
              <a:rPr lang="en-US" sz="2000" dirty="0" smtClean="0">
                <a:solidFill>
                  <a:schemeClr val="tx2"/>
                </a:solidFill>
                <a:latin typeface="+mn-lt"/>
              </a:rPr>
              <a:t>Cooperation w/Professional community </a:t>
            </a:r>
          </a:p>
          <a:p>
            <a:pPr lvl="1" eaLnBrk="1" hangingPunct="1">
              <a:spcBef>
                <a:spcPts val="300"/>
              </a:spcBef>
              <a:buClr>
                <a:schemeClr val="accent3"/>
              </a:buClr>
              <a:buSzPct val="150000"/>
              <a:buFont typeface="Arial" pitchFamily="34" charset="0"/>
              <a:buChar char="•"/>
              <a:defRPr/>
            </a:pPr>
            <a:r>
              <a:rPr lang="en-US" sz="2000" dirty="0" smtClean="0">
                <a:solidFill>
                  <a:schemeClr val="tx2"/>
                </a:solidFill>
                <a:latin typeface="+mn-lt"/>
              </a:rPr>
              <a:t>Self-support</a:t>
            </a:r>
          </a:p>
          <a:p>
            <a:pPr lvl="1" eaLnBrk="1" hangingPunct="1">
              <a:spcBef>
                <a:spcPts val="300"/>
              </a:spcBef>
              <a:buClr>
                <a:schemeClr val="accent3"/>
              </a:buClr>
              <a:buSzPct val="150000"/>
              <a:buFont typeface="Arial" pitchFamily="34" charset="0"/>
              <a:buChar char="•"/>
              <a:defRPr/>
            </a:pPr>
            <a:endParaRPr lang="en-US" sz="1800" dirty="0" smtClean="0">
              <a:solidFill>
                <a:schemeClr val="tx2"/>
              </a:solidFill>
              <a:latin typeface="+mn-lt"/>
            </a:endParaRPr>
          </a:p>
          <a:p>
            <a:pPr eaLnBrk="1" hangingPunct="1">
              <a:spcBef>
                <a:spcPts val="300"/>
              </a:spcBef>
              <a:buFont typeface="Wingdings 2" pitchFamily="18" charset="2"/>
              <a:buChar char=""/>
              <a:defRPr/>
            </a:pPr>
            <a:endParaRPr lang="en-US" sz="1800" dirty="0">
              <a:latin typeface="+mn-lt"/>
            </a:endParaRPr>
          </a:p>
        </p:txBody>
      </p:sp>
      <p:sp>
        <p:nvSpPr>
          <p:cNvPr id="5" name="TextBox 4"/>
          <p:cNvSpPr txBox="1"/>
          <p:nvPr/>
        </p:nvSpPr>
        <p:spPr>
          <a:xfrm>
            <a:off x="4343400" y="1752600"/>
            <a:ext cx="4027714" cy="3639458"/>
          </a:xfrm>
          <a:prstGeom prst="rect">
            <a:avLst/>
          </a:prstGeom>
          <a:noFill/>
        </p:spPr>
        <p:txBody>
          <a:bodyPr wrap="square">
            <a:spAutoFit/>
          </a:bodyPr>
          <a:lstStyle/>
          <a:p>
            <a:pPr marL="342900" indent="-342900">
              <a:spcBef>
                <a:spcPts val="300"/>
              </a:spcBef>
              <a:buClr>
                <a:schemeClr val="accent3"/>
              </a:buClr>
              <a:buSzPct val="150000"/>
              <a:buFont typeface="Arial" pitchFamily="34" charset="0"/>
              <a:buChar char="•"/>
              <a:defRPr/>
            </a:pPr>
            <a:r>
              <a:rPr lang="en-US" sz="2000" dirty="0" smtClean="0">
                <a:solidFill>
                  <a:schemeClr val="tx2"/>
                </a:solidFill>
              </a:rPr>
              <a:t>Alcoholics Anonymous website</a:t>
            </a:r>
          </a:p>
          <a:p>
            <a:pPr marL="342900" indent="-342900">
              <a:spcBef>
                <a:spcPts val="300"/>
              </a:spcBef>
              <a:buClr>
                <a:schemeClr val="accent3"/>
              </a:buClr>
              <a:buSzPct val="150000"/>
              <a:buFont typeface="Arial" pitchFamily="34" charset="0"/>
              <a:buChar char="•"/>
              <a:defRPr/>
            </a:pPr>
            <a:r>
              <a:rPr lang="en-US" sz="2000" dirty="0" smtClean="0">
                <a:solidFill>
                  <a:schemeClr val="tx2"/>
                </a:solidFill>
              </a:rPr>
              <a:t>Files</a:t>
            </a:r>
            <a:endParaRPr lang="en-US" sz="2000" dirty="0">
              <a:solidFill>
                <a:schemeClr val="tx2"/>
              </a:solidFill>
            </a:endParaRPr>
          </a:p>
          <a:p>
            <a:pPr marL="342900" indent="-342900">
              <a:spcBef>
                <a:spcPts val="300"/>
              </a:spcBef>
              <a:buClr>
                <a:schemeClr val="accent3"/>
              </a:buClr>
              <a:buSzPct val="150000"/>
              <a:buFont typeface="Arial" pitchFamily="34" charset="0"/>
              <a:buChar char="•"/>
              <a:defRPr/>
            </a:pPr>
            <a:r>
              <a:rPr lang="en-US" sz="2000" dirty="0" smtClean="0">
                <a:solidFill>
                  <a:schemeClr val="tx2"/>
                </a:solidFill>
              </a:rPr>
              <a:t>Group records</a:t>
            </a:r>
            <a:endParaRPr lang="en-US" sz="2000" dirty="0">
              <a:solidFill>
                <a:schemeClr val="tx2"/>
              </a:solidFill>
            </a:endParaRPr>
          </a:p>
          <a:p>
            <a:pPr marL="342900" indent="-342900">
              <a:spcBef>
                <a:spcPts val="300"/>
              </a:spcBef>
              <a:buClr>
                <a:schemeClr val="accent3"/>
              </a:buClr>
              <a:buSzPct val="150000"/>
              <a:buFont typeface="Arial" pitchFamily="34" charset="0"/>
              <a:buChar char="•"/>
              <a:defRPr/>
            </a:pPr>
            <a:r>
              <a:rPr lang="en-US" sz="2000" dirty="0" smtClean="0">
                <a:solidFill>
                  <a:schemeClr val="tx2"/>
                </a:solidFill>
              </a:rPr>
              <a:t>Help for groups in treatment and correctional facilities</a:t>
            </a:r>
          </a:p>
          <a:p>
            <a:pPr marL="342900" indent="-342900">
              <a:spcBef>
                <a:spcPts val="300"/>
              </a:spcBef>
              <a:buClr>
                <a:schemeClr val="accent3"/>
              </a:buClr>
              <a:buSzPct val="150000"/>
              <a:buFont typeface="Arial" pitchFamily="34" charset="0"/>
              <a:buChar char="•"/>
              <a:defRPr/>
            </a:pPr>
            <a:r>
              <a:rPr lang="en-US" sz="2000" dirty="0" smtClean="0">
                <a:solidFill>
                  <a:schemeClr val="tx2"/>
                </a:solidFill>
              </a:rPr>
              <a:t>Regional Forums</a:t>
            </a:r>
          </a:p>
          <a:p>
            <a:pPr marL="342900" indent="-342900">
              <a:spcBef>
                <a:spcPts val="300"/>
              </a:spcBef>
              <a:buClr>
                <a:schemeClr val="accent3"/>
              </a:buClr>
              <a:buSzPct val="150000"/>
              <a:buFont typeface="Arial" pitchFamily="34" charset="0"/>
              <a:buChar char="•"/>
              <a:defRPr/>
            </a:pPr>
            <a:r>
              <a:rPr lang="en-US" sz="2000" dirty="0" smtClean="0">
                <a:solidFill>
                  <a:schemeClr val="tx2"/>
                </a:solidFill>
              </a:rPr>
              <a:t>Area, state and provincial conventions</a:t>
            </a:r>
            <a:endParaRPr lang="en-US" sz="2000" dirty="0">
              <a:solidFill>
                <a:schemeClr val="tx2"/>
              </a:solidFill>
            </a:endParaRPr>
          </a:p>
          <a:p>
            <a:pPr>
              <a:defRPr/>
            </a:pPr>
            <a:endParaRPr lang="en-US" dirty="0"/>
          </a:p>
        </p:txBody>
      </p:sp>
    </p:spTree>
    <p:extLst>
      <p:ext uri="{BB962C8B-B14F-4D97-AF65-F5344CB8AC3E}">
        <p14:creationId xmlns:p14="http://schemas.microsoft.com/office/powerpoint/2010/main" val="199230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81000"/>
            <a:ext cx="8183880" cy="914400"/>
          </a:xfrm>
        </p:spPr>
        <p:txBody>
          <a:bodyPr anchor="t" anchorCtr="0">
            <a:normAutofit/>
          </a:bodyPr>
          <a:lstStyle/>
          <a:p>
            <a:pPr algn="ctr" eaLnBrk="1" hangingPunct="1"/>
            <a:r>
              <a:rPr lang="en-US" altLang="en-US" dirty="0" smtClean="0">
                <a:latin typeface="Arial" charset="0"/>
              </a:rPr>
              <a:t>Committee System</a:t>
            </a:r>
            <a:endParaRPr lang="en-US" altLang="en-US" dirty="0" smtClean="0"/>
          </a:p>
        </p:txBody>
      </p:sp>
      <p:sp>
        <p:nvSpPr>
          <p:cNvPr id="3" name="Content Placeholder 2"/>
          <p:cNvSpPr>
            <a:spLocks noGrp="1"/>
          </p:cNvSpPr>
          <p:nvPr>
            <p:ph idx="1"/>
          </p:nvPr>
        </p:nvSpPr>
        <p:spPr>
          <a:xfrm>
            <a:off x="609600" y="1219200"/>
            <a:ext cx="8077200" cy="5486400"/>
          </a:xfrm>
        </p:spPr>
        <p:txBody>
          <a:bodyPr>
            <a:noAutofit/>
          </a:bodyPr>
          <a:lstStyle/>
          <a:p>
            <a:pPr marL="274320" indent="-274320" eaLnBrk="1" fontAlgn="auto" hangingPunct="1">
              <a:lnSpc>
                <a:spcPct val="80000"/>
              </a:lnSpc>
              <a:spcAft>
                <a:spcPts val="0"/>
              </a:spcAft>
              <a:buClr>
                <a:schemeClr val="accent3"/>
              </a:buClr>
              <a:buFontTx/>
              <a:buNone/>
              <a:defRPr/>
            </a:pPr>
            <a:r>
              <a:rPr lang="en-US" sz="2400" u="sng" dirty="0" smtClean="0">
                <a:solidFill>
                  <a:schemeClr val="tx2"/>
                </a:solidFill>
              </a:rPr>
              <a:t>Conference Committees</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Agenda</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Cooperation with the Professional Community</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Corrections</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Finance</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Grapevine</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Literature</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Policy and Admissions</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Public Information</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Report and Charter</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Treatment and Accessibilities</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Trustees</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Archives</a:t>
            </a:r>
          </a:p>
          <a:p>
            <a:pPr marL="274320" indent="-274320" eaLnBrk="1" fontAlgn="auto" hangingPunct="1">
              <a:lnSpc>
                <a:spcPct val="80000"/>
              </a:lnSpc>
              <a:spcAft>
                <a:spcPts val="0"/>
              </a:spcAft>
              <a:buClr>
                <a:schemeClr val="accent3"/>
              </a:buClr>
              <a:buSzPct val="150000"/>
              <a:buFont typeface="Arial" pitchFamily="34" charset="0"/>
              <a:buChar char="•"/>
              <a:defRPr/>
            </a:pPr>
            <a:r>
              <a:rPr lang="en-US" sz="2400" dirty="0" smtClean="0">
                <a:solidFill>
                  <a:schemeClr val="tx2"/>
                </a:solidFill>
              </a:rPr>
              <a:t>International Conventions and Regional Forums</a:t>
            </a:r>
            <a:endParaRPr lang="en-US" sz="2400" dirty="0" smtClean="0"/>
          </a:p>
          <a:p>
            <a:pPr eaLnBrk="1" hangingPunct="1">
              <a:buFont typeface="Wingdings 2" pitchFamily="18" charset="2"/>
              <a:buChar char=""/>
              <a:defRPr/>
            </a:pPr>
            <a:endParaRPr lang="en-US" sz="2400" dirty="0"/>
          </a:p>
        </p:txBody>
      </p:sp>
    </p:spTree>
    <p:extLst>
      <p:ext uri="{BB962C8B-B14F-4D97-AF65-F5344CB8AC3E}">
        <p14:creationId xmlns:p14="http://schemas.microsoft.com/office/powerpoint/2010/main" val="203153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83880" cy="1051560"/>
          </a:xfrm>
        </p:spPr>
        <p:txBody>
          <a:bodyPr anchor="t" anchorCtr="0">
            <a:normAutofit/>
          </a:bodyPr>
          <a:lstStyle/>
          <a:p>
            <a:pPr algn="ctr"/>
            <a:r>
              <a:rPr lang="en-US" dirty="0" smtClean="0"/>
              <a:t>Role of the delegate</a:t>
            </a:r>
            <a:endParaRPr lang="en-US" dirty="0"/>
          </a:p>
        </p:txBody>
      </p:sp>
      <p:sp>
        <p:nvSpPr>
          <p:cNvPr id="3" name="Content Placeholder 2"/>
          <p:cNvSpPr>
            <a:spLocks noGrp="1"/>
          </p:cNvSpPr>
          <p:nvPr>
            <p:ph idx="1"/>
          </p:nvPr>
        </p:nvSpPr>
        <p:spPr>
          <a:xfrm>
            <a:off x="381000" y="1524000"/>
            <a:ext cx="8458200" cy="4525963"/>
          </a:xfrm>
        </p:spPr>
        <p:txBody>
          <a:bodyPr>
            <a:normAutofit/>
          </a:bodyPr>
          <a:lstStyle/>
          <a:p>
            <a:r>
              <a:rPr lang="en-US" sz="2800" dirty="0" smtClean="0"/>
              <a:t>Responsibility to serve the US/Canada Conference as a whole.</a:t>
            </a:r>
          </a:p>
          <a:p>
            <a:r>
              <a:rPr lang="en-US" sz="2800" dirty="0" smtClean="0"/>
              <a:t>Voting member of Conference, brings to its deliberations the experiences and viewpoints of their own area.</a:t>
            </a:r>
          </a:p>
          <a:p>
            <a:r>
              <a:rPr lang="en-US" sz="2800" dirty="0" smtClean="0"/>
              <a:t>After hearing all points of view and becoming fully informed during the conference, they vote in the best interests of A.A. as a whole.</a:t>
            </a:r>
          </a:p>
          <a:p>
            <a:r>
              <a:rPr lang="en-US" sz="2800" dirty="0" smtClean="0"/>
              <a:t>Concept three – Right of decision.</a:t>
            </a:r>
            <a:endParaRPr lang="en-US" sz="2800" dirty="0"/>
          </a:p>
        </p:txBody>
      </p:sp>
    </p:spTree>
    <p:extLst>
      <p:ext uri="{BB962C8B-B14F-4D97-AF65-F5344CB8AC3E}">
        <p14:creationId xmlns:p14="http://schemas.microsoft.com/office/powerpoint/2010/main" val="314624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Grp="1"/>
          </p:cNvSpPr>
          <p:nvPr>
            <p:ph type="title" idx="4294967295"/>
          </p:nvPr>
        </p:nvSpPr>
        <p:spPr>
          <a:xfrm>
            <a:off x="2971800" y="457200"/>
            <a:ext cx="5745480" cy="2362200"/>
          </a:xfrm>
        </p:spPr>
        <p:txBody>
          <a:bodyPr anchor="t" anchorCtr="0">
            <a:noAutofit/>
          </a:bodyPr>
          <a:lstStyle/>
          <a:p>
            <a:pPr algn="ctr"/>
            <a:r>
              <a:rPr lang="en-US" altLang="en-US" dirty="0" smtClean="0">
                <a:latin typeface="Arial Unicode MS" pitchFamily="34" charset="-128"/>
                <a:ea typeface="ＭＳ Ｐゴシック" pitchFamily="48" charset="-128"/>
              </a:rPr>
              <a:t>How the parts of AA all fit and work together to help the alcoholic who still suffers.</a:t>
            </a:r>
          </a:p>
        </p:txBody>
      </p:sp>
      <p:pic>
        <p:nvPicPr>
          <p:cNvPr id="20483" name="Picture 10" descr="Circles of Love and Service">
            <a:hlinkClick r:id="rId3" tooltip="Circles of Love and Service"/>
          </p:cNvPr>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762000" y="990600"/>
            <a:ext cx="2286000" cy="5301645"/>
          </a:xfrm>
        </p:spPr>
      </p:pic>
    </p:spTree>
    <p:extLst>
      <p:ext uri="{BB962C8B-B14F-4D97-AF65-F5344CB8AC3E}">
        <p14:creationId xmlns:p14="http://schemas.microsoft.com/office/powerpoint/2010/main" val="42028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Kelly Lambert\AppData\Local\Microsoft\Windows\Temporary Internet Files\Content.IE5\KIWTGZDO\identify%20feeling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4409077"/>
            <a:ext cx="1738550" cy="1524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elly Lambert\AppData\Local\Microsoft\Windows\Temporary Internet Files\Content.IE5\TGQ9NARM\hear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857" y="2743200"/>
            <a:ext cx="1702143" cy="104717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2"/>
          </p:nvPr>
        </p:nvSpPr>
        <p:spPr>
          <a:xfrm>
            <a:off x="5562600" y="1085165"/>
            <a:ext cx="2971800" cy="4848639"/>
          </a:xfrm>
        </p:spPr>
        <p:txBody>
          <a:bodyPr>
            <a:normAutofit/>
          </a:bodyPr>
          <a:lstStyle/>
          <a:p>
            <a:r>
              <a:rPr lang="en-US" sz="3200" dirty="0" smtClean="0"/>
              <a:t>What  I Saw</a:t>
            </a:r>
          </a:p>
          <a:p>
            <a:endParaRPr lang="en-US" sz="3200" dirty="0" smtClean="0"/>
          </a:p>
          <a:p>
            <a:endParaRPr lang="en-US" sz="1000" dirty="0"/>
          </a:p>
          <a:p>
            <a:r>
              <a:rPr lang="en-US" sz="3200" dirty="0" smtClean="0"/>
              <a:t>What I Heard</a:t>
            </a:r>
          </a:p>
          <a:p>
            <a:endParaRPr lang="en-US" sz="3200" dirty="0" smtClean="0"/>
          </a:p>
          <a:p>
            <a:endParaRPr lang="en-US" sz="3200" dirty="0" smtClean="0"/>
          </a:p>
          <a:p>
            <a:endParaRPr lang="en-US" sz="1000" dirty="0" smtClean="0"/>
          </a:p>
          <a:p>
            <a:r>
              <a:rPr lang="en-US" sz="3200" dirty="0" smtClean="0"/>
              <a:t>What I Felt</a:t>
            </a:r>
            <a:endParaRPr lang="en-US" sz="3200" dirty="0"/>
          </a:p>
        </p:txBody>
      </p:sp>
      <p:sp>
        <p:nvSpPr>
          <p:cNvPr id="4" name="Content Placeholder 3"/>
          <p:cNvSpPr>
            <a:spLocks noGrp="1"/>
          </p:cNvSpPr>
          <p:nvPr>
            <p:ph sz="half" idx="1"/>
          </p:nvPr>
        </p:nvSpPr>
        <p:spPr>
          <a:xfrm>
            <a:off x="685800" y="1447800"/>
            <a:ext cx="4626159" cy="4056967"/>
          </a:xfrm>
        </p:spPr>
        <p:txBody>
          <a:bodyPr>
            <a:normAutofit lnSpcReduction="10000"/>
          </a:bodyPr>
          <a:lstStyle/>
          <a:p>
            <a:pPr marL="0" indent="0">
              <a:buNone/>
            </a:pPr>
            <a:r>
              <a:rPr lang="en-US" sz="3200" dirty="0" smtClean="0"/>
              <a:t>To be available to attend and present -</a:t>
            </a:r>
          </a:p>
          <a:p>
            <a:pPr marL="0" indent="0">
              <a:buNone/>
            </a:pPr>
            <a:endParaRPr lang="en-US" sz="3200" dirty="0" smtClean="0"/>
          </a:p>
          <a:p>
            <a:r>
              <a:rPr lang="en-US" sz="3200" dirty="0" smtClean="0"/>
              <a:t>Area</a:t>
            </a:r>
          </a:p>
          <a:p>
            <a:endParaRPr lang="en-US" dirty="0" smtClean="0"/>
          </a:p>
          <a:p>
            <a:r>
              <a:rPr lang="en-US" sz="3200" dirty="0" smtClean="0"/>
              <a:t>Districts</a:t>
            </a:r>
          </a:p>
          <a:p>
            <a:endParaRPr lang="en-US" dirty="0" smtClean="0"/>
          </a:p>
          <a:p>
            <a:r>
              <a:rPr lang="en-US" sz="3200" dirty="0" smtClean="0"/>
              <a:t>Groups</a:t>
            </a:r>
          </a:p>
          <a:p>
            <a:endParaRPr lang="en-US" dirty="0"/>
          </a:p>
        </p:txBody>
      </p:sp>
      <p:pic>
        <p:nvPicPr>
          <p:cNvPr id="1026" name="Picture 2" descr="C:\Users\Kelly Lambert\AppData\Local\Microsoft\Windows\Temporary Internet Files\Content.IE5\KIWTGZDO\eyes_for_chibi_project_by_cassle-d4v9u1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7618" y="1643744"/>
            <a:ext cx="2033793"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533400"/>
            <a:ext cx="7620000" cy="646331"/>
          </a:xfrm>
          <a:prstGeom prst="rect">
            <a:avLst/>
          </a:prstGeom>
          <a:noFill/>
        </p:spPr>
        <p:txBody>
          <a:bodyPr wrap="square" rtlCol="0">
            <a:spAutoFit/>
          </a:bodyPr>
          <a:lstStyle/>
          <a:p>
            <a:r>
              <a:rPr 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Reporting on the Conference</a:t>
            </a:r>
          </a:p>
        </p:txBody>
      </p:sp>
    </p:spTree>
    <p:extLst>
      <p:ext uri="{BB962C8B-B14F-4D97-AF65-F5344CB8AC3E}">
        <p14:creationId xmlns:p14="http://schemas.microsoft.com/office/powerpoint/2010/main" val="181412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077200" cy="1828800"/>
          </a:xfrm>
        </p:spPr>
        <p:txBody>
          <a:bodyPr anchor="t" anchorCtr="0">
            <a:normAutofit fontScale="90000"/>
          </a:bodyPr>
          <a:lstStyle/>
          <a:p>
            <a:pPr algn="ctr"/>
            <a:r>
              <a:rPr lang="en-US" dirty="0" smtClean="0"/>
              <a:t>Thank you for allowing me to serve you at the GSC</a:t>
            </a:r>
            <a:endParaRPr lang="en-US" dirty="0"/>
          </a:p>
        </p:txBody>
      </p:sp>
      <p:sp>
        <p:nvSpPr>
          <p:cNvPr id="3" name="Subtitle 2"/>
          <p:cNvSpPr>
            <a:spLocks noGrp="1"/>
          </p:cNvSpPr>
          <p:nvPr>
            <p:ph type="subTitle" idx="1"/>
          </p:nvPr>
        </p:nvSpPr>
        <p:spPr>
          <a:xfrm>
            <a:off x="609600" y="2209800"/>
            <a:ext cx="7772400" cy="914400"/>
          </a:xfrm>
        </p:spPr>
        <p:txBody>
          <a:bodyPr>
            <a:normAutofit/>
          </a:bodyPr>
          <a:lstStyle/>
          <a:p>
            <a:pPr algn="ctr"/>
            <a:r>
              <a:rPr lang="en-US" sz="4100" b="1" dirty="0">
                <a:solidFill>
                  <a:srgbClr val="00B0F0"/>
                </a:solidFill>
                <a:effectLst>
                  <a:outerShdw blurRad="53975" dist="22860" dir="5400000" algn="tl" rotWithShape="0">
                    <a:srgbClr val="000000">
                      <a:alpha val="55000"/>
                    </a:srgbClr>
                  </a:outerShdw>
                </a:effectLst>
                <a:latin typeface="+mj-lt"/>
                <a:ea typeface="+mj-ea"/>
                <a:cs typeface="+mj-cs"/>
              </a:rPr>
              <a:t>Questions</a:t>
            </a:r>
          </a:p>
        </p:txBody>
      </p:sp>
      <p:pic>
        <p:nvPicPr>
          <p:cNvPr id="1026" name="Picture 2" descr="C:\Users\Kelly Lambert\AppData\Local\Microsoft\Windows\Temporary Internet Files\Content.IE5\KIWTGZDO\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016" y="3276600"/>
            <a:ext cx="377647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4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83880" cy="1051560"/>
          </a:xfrm>
        </p:spPr>
        <p:txBody>
          <a:bodyPr anchor="t" anchorCtr="0">
            <a:normAutofit/>
          </a:bodyPr>
          <a:lstStyle/>
          <a:p>
            <a:pPr algn="ctr"/>
            <a:r>
              <a:rPr lang="en-US" sz="3200" dirty="0" smtClean="0"/>
              <a:t>Tradition Two </a:t>
            </a:r>
            <a:endParaRPr lang="en-US" sz="3200"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229600" cy="2583180"/>
          </a:xfrm>
          <a:prstGeom prst="rect">
            <a:avLst/>
          </a:prstGeom>
          <a:noFill/>
          <a:ln>
            <a:noFill/>
          </a:ln>
        </p:spPr>
      </p:pic>
      <p:sp>
        <p:nvSpPr>
          <p:cNvPr id="5" name="TextBox 4"/>
          <p:cNvSpPr txBox="1"/>
          <p:nvPr/>
        </p:nvSpPr>
        <p:spPr>
          <a:xfrm>
            <a:off x="653142" y="4292237"/>
            <a:ext cx="7805057" cy="1846659"/>
          </a:xfrm>
          <a:prstGeom prst="rect">
            <a:avLst/>
          </a:prstGeom>
          <a:noFill/>
        </p:spPr>
        <p:txBody>
          <a:bodyPr wrap="square" rtlCol="0">
            <a:spAutoFit/>
          </a:bodyPr>
          <a:lstStyle/>
          <a:p>
            <a:r>
              <a:rPr lang="en-US" sz="2400" dirty="0"/>
              <a:t>For our group purpose there is but one ultimate authority – a loving God as he may express Himself in our groups conscience. Our leaders are but trusted servants; they do not govern.</a:t>
            </a:r>
          </a:p>
          <a:p>
            <a:endParaRPr lang="en-US" dirty="0"/>
          </a:p>
        </p:txBody>
      </p:sp>
    </p:spTree>
    <p:extLst>
      <p:ext uri="{BB962C8B-B14F-4D97-AF65-F5344CB8AC3E}">
        <p14:creationId xmlns:p14="http://schemas.microsoft.com/office/powerpoint/2010/main" val="62683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09600"/>
            <a:ext cx="8229600" cy="819150"/>
          </a:xfrm>
        </p:spPr>
        <p:txBody>
          <a:bodyPr anchor="t" anchorCtr="0"/>
          <a:lstStyle/>
          <a:p>
            <a:pPr algn="ctr"/>
            <a:r>
              <a:rPr lang="en-US" altLang="en-US" dirty="0" smtClean="0"/>
              <a:t>Concept One</a:t>
            </a:r>
          </a:p>
        </p:txBody>
      </p:sp>
      <p:sp>
        <p:nvSpPr>
          <p:cNvPr id="3" name="Content Placeholder 2"/>
          <p:cNvSpPr>
            <a:spLocks noGrp="1"/>
          </p:cNvSpPr>
          <p:nvPr>
            <p:ph idx="1"/>
          </p:nvPr>
        </p:nvSpPr>
        <p:spPr>
          <a:xfrm>
            <a:off x="762000" y="1524000"/>
            <a:ext cx="7924800" cy="1722438"/>
          </a:xfrm>
        </p:spPr>
        <p:txBody>
          <a:bodyPr>
            <a:normAutofit lnSpcReduction="10000"/>
          </a:bodyPr>
          <a:lstStyle/>
          <a:p>
            <a:pPr>
              <a:buFont typeface="Wingdings 2" pitchFamily="18" charset="2"/>
              <a:buNone/>
              <a:defRPr/>
            </a:pPr>
            <a:r>
              <a:rPr lang="en-US" sz="2800" b="1" dirty="0" smtClean="0">
                <a:solidFill>
                  <a:schemeClr val="tx1">
                    <a:lumMod val="65000"/>
                    <a:lumOff val="35000"/>
                  </a:schemeClr>
                </a:solidFill>
              </a:rPr>
              <a:t>   </a:t>
            </a:r>
            <a:r>
              <a:rPr lang="en-US" sz="2800" dirty="0" smtClean="0">
                <a:solidFill>
                  <a:schemeClr val="tx1">
                    <a:lumMod val="65000"/>
                    <a:lumOff val="35000"/>
                  </a:schemeClr>
                </a:solidFill>
              </a:rPr>
              <a:t>The final </a:t>
            </a:r>
            <a:r>
              <a:rPr lang="en-US" sz="2800" b="1" dirty="0" smtClean="0">
                <a:solidFill>
                  <a:schemeClr val="tx1">
                    <a:lumMod val="65000"/>
                    <a:lumOff val="35000"/>
                  </a:schemeClr>
                </a:solidFill>
              </a:rPr>
              <a:t>responsibility</a:t>
            </a:r>
            <a:r>
              <a:rPr lang="en-US" sz="2800" dirty="0" smtClean="0">
                <a:solidFill>
                  <a:schemeClr val="tx1">
                    <a:lumMod val="65000"/>
                    <a:lumOff val="35000"/>
                  </a:schemeClr>
                </a:solidFill>
              </a:rPr>
              <a:t> and ultimate </a:t>
            </a:r>
            <a:r>
              <a:rPr lang="en-US" sz="2800" b="1" dirty="0" smtClean="0">
                <a:solidFill>
                  <a:schemeClr val="tx1">
                    <a:lumMod val="65000"/>
                    <a:lumOff val="35000"/>
                  </a:schemeClr>
                </a:solidFill>
              </a:rPr>
              <a:t>authority</a:t>
            </a:r>
            <a:r>
              <a:rPr lang="en-US" sz="2800" dirty="0" smtClean="0">
                <a:solidFill>
                  <a:schemeClr val="tx1">
                    <a:lumMod val="65000"/>
                    <a:lumOff val="35000"/>
                  </a:schemeClr>
                </a:solidFill>
              </a:rPr>
              <a:t> for AA world services should always reside in the </a:t>
            </a:r>
            <a:r>
              <a:rPr lang="en-US" sz="2800" b="1" dirty="0" smtClean="0">
                <a:solidFill>
                  <a:schemeClr val="tx1">
                    <a:lumMod val="65000"/>
                    <a:lumOff val="35000"/>
                  </a:schemeClr>
                </a:solidFill>
              </a:rPr>
              <a:t>collective</a:t>
            </a:r>
            <a:r>
              <a:rPr lang="en-US" sz="2800" dirty="0" smtClean="0">
                <a:solidFill>
                  <a:schemeClr val="tx1">
                    <a:lumMod val="65000"/>
                    <a:lumOff val="35000"/>
                  </a:schemeClr>
                </a:solidFill>
              </a:rPr>
              <a:t> </a:t>
            </a:r>
            <a:r>
              <a:rPr lang="en-US" sz="2800" b="1" dirty="0" smtClean="0">
                <a:solidFill>
                  <a:schemeClr val="tx1">
                    <a:lumMod val="65000"/>
                    <a:lumOff val="35000"/>
                  </a:schemeClr>
                </a:solidFill>
              </a:rPr>
              <a:t>conscience</a:t>
            </a:r>
            <a:r>
              <a:rPr lang="en-US" sz="2800" dirty="0" smtClean="0">
                <a:solidFill>
                  <a:schemeClr val="tx1">
                    <a:lumMod val="65000"/>
                    <a:lumOff val="35000"/>
                  </a:schemeClr>
                </a:solidFill>
              </a:rPr>
              <a:t> of our whole Fellowship.</a:t>
            </a:r>
          </a:p>
          <a:p>
            <a:pPr>
              <a:buFont typeface="Wingdings 2" pitchFamily="18" charset="2"/>
              <a:buNone/>
              <a:defRPr/>
            </a:pPr>
            <a:endParaRPr lang="en-US" dirty="0"/>
          </a:p>
        </p:txBody>
      </p:sp>
      <p:pic>
        <p:nvPicPr>
          <p:cNvPr id="8196" name="Picture 6" descr="MCPE02097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153569"/>
            <a:ext cx="36576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rot="10800000" flipV="1">
            <a:off x="5267325" y="4618038"/>
            <a:ext cx="296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236001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36280" cy="1828800"/>
          </a:xfrm>
        </p:spPr>
        <p:txBody>
          <a:bodyPr anchor="t" anchorCtr="0">
            <a:normAutofit/>
          </a:bodyPr>
          <a:lstStyle/>
          <a:p>
            <a:pPr lvl="0" algn="ctr"/>
            <a:r>
              <a:rPr lang="en-US" dirty="0"/>
              <a:t>The A.A. group… </a:t>
            </a:r>
            <a:br>
              <a:rPr lang="en-US" dirty="0"/>
            </a:br>
            <a:r>
              <a:rPr lang="en-US" dirty="0"/>
              <a:t>…where A.A.’s service structure begins</a:t>
            </a:r>
          </a:p>
        </p:txBody>
      </p:sp>
      <p:sp>
        <p:nvSpPr>
          <p:cNvPr id="3" name="Content Placeholder 2"/>
          <p:cNvSpPr>
            <a:spLocks noGrp="1"/>
          </p:cNvSpPr>
          <p:nvPr>
            <p:ph idx="1"/>
          </p:nvPr>
        </p:nvSpPr>
        <p:spPr>
          <a:xfrm>
            <a:off x="457200" y="2057400"/>
            <a:ext cx="8183880" cy="4340352"/>
          </a:xfrm>
        </p:spPr>
        <p:txBody>
          <a:bodyPr>
            <a:normAutofit fontScale="92500" lnSpcReduction="10000"/>
          </a:bodyPr>
          <a:lstStyle/>
          <a:p>
            <a:pPr lvl="0"/>
            <a:r>
              <a:rPr lang="en-US" dirty="0" smtClean="0"/>
              <a:t>An A.A. </a:t>
            </a:r>
            <a:r>
              <a:rPr lang="en-US" i="1" dirty="0" smtClean="0"/>
              <a:t>meeting</a:t>
            </a:r>
            <a:r>
              <a:rPr lang="en-US" dirty="0" smtClean="0"/>
              <a:t>…</a:t>
            </a:r>
            <a:endParaRPr lang="en-US" i="1" dirty="0" smtClean="0"/>
          </a:p>
          <a:p>
            <a:pPr lvl="1"/>
            <a:r>
              <a:rPr lang="en-US" dirty="0" smtClean="0"/>
              <a:t>…is a gathering of A.A.’s at a specified time and place</a:t>
            </a:r>
          </a:p>
          <a:p>
            <a:pPr lvl="1"/>
            <a:r>
              <a:rPr lang="en-US" dirty="0" smtClean="0"/>
              <a:t>…is generally concerned with A.A.’s program of recovery</a:t>
            </a:r>
          </a:p>
          <a:p>
            <a:r>
              <a:rPr lang="en-US" dirty="0" smtClean="0"/>
              <a:t>An A.A. </a:t>
            </a:r>
            <a:r>
              <a:rPr lang="en-US" i="1" dirty="0" smtClean="0"/>
              <a:t>group</a:t>
            </a:r>
            <a:r>
              <a:rPr lang="en-US" dirty="0" smtClean="0"/>
              <a:t>…</a:t>
            </a:r>
          </a:p>
          <a:p>
            <a:pPr lvl="1"/>
            <a:r>
              <a:rPr lang="en-US" dirty="0" smtClean="0"/>
              <a:t>…is a </a:t>
            </a:r>
            <a:r>
              <a:rPr lang="en-US" i="1" dirty="0" smtClean="0"/>
              <a:t>spiritual entity</a:t>
            </a:r>
            <a:r>
              <a:rPr lang="en-US" dirty="0" smtClean="0"/>
              <a:t> that exists outside walls of the meeting room</a:t>
            </a:r>
          </a:p>
          <a:p>
            <a:pPr lvl="2"/>
            <a:r>
              <a:rPr lang="en-US" dirty="0" smtClean="0"/>
              <a:t>Members have frequent contact with other members</a:t>
            </a:r>
          </a:p>
          <a:p>
            <a:pPr lvl="2"/>
            <a:r>
              <a:rPr lang="en-US" dirty="0" smtClean="0"/>
              <a:t>Members perform service work together</a:t>
            </a:r>
          </a:p>
          <a:p>
            <a:pPr lvl="1"/>
            <a:r>
              <a:rPr lang="en-US" dirty="0" smtClean="0"/>
              <a:t>…is founded upon the Twelve Traditions of Alcoholics Anonymous</a:t>
            </a:r>
          </a:p>
        </p:txBody>
      </p:sp>
      <p:sp>
        <p:nvSpPr>
          <p:cNvPr id="5" name="Slide Number Placeholder 4"/>
          <p:cNvSpPr>
            <a:spLocks noGrp="1"/>
          </p:cNvSpPr>
          <p:nvPr>
            <p:ph type="sldNum" sz="quarter" idx="12"/>
          </p:nvPr>
        </p:nvSpPr>
        <p:spPr/>
        <p:txBody>
          <a:bodyPr/>
          <a:lstStyle/>
          <a:p>
            <a:fld id="{D6634583-A901-41D2-A383-9933B23A8C1F}" type="slidenum">
              <a:rPr lang="en-US" smtClean="0"/>
              <a:pPr/>
              <a:t>5</a:t>
            </a:fld>
            <a:endParaRPr lang="en-US"/>
          </a:p>
        </p:txBody>
      </p:sp>
    </p:spTree>
    <p:extLst>
      <p:ext uri="{BB962C8B-B14F-4D97-AF65-F5344CB8AC3E}">
        <p14:creationId xmlns:p14="http://schemas.microsoft.com/office/powerpoint/2010/main" val="91187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5300"/>
            <a:ext cx="6629399" cy="5867400"/>
          </a:xfrm>
          <a:prstGeom prst="rect">
            <a:avLst/>
          </a:prstGeom>
          <a:noFill/>
          <a:ln>
            <a:noFill/>
          </a:ln>
        </p:spPr>
      </p:pic>
    </p:spTree>
    <p:extLst>
      <p:ext uri="{BB962C8B-B14F-4D97-AF65-F5344CB8AC3E}">
        <p14:creationId xmlns:p14="http://schemas.microsoft.com/office/powerpoint/2010/main" val="3966097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03" y="457200"/>
            <a:ext cx="8183880" cy="762000"/>
          </a:xfrm>
        </p:spPr>
        <p:txBody>
          <a:bodyPr anchor="t" anchorCtr="0"/>
          <a:lstStyle/>
          <a:p>
            <a:pPr algn="ctr"/>
            <a:r>
              <a:rPr lang="en-US" b="1" dirty="0"/>
              <a:t>District</a:t>
            </a:r>
          </a:p>
        </p:txBody>
      </p:sp>
      <p:sp>
        <p:nvSpPr>
          <p:cNvPr id="3" name="Content Placeholder 2"/>
          <p:cNvSpPr>
            <a:spLocks noGrp="1"/>
          </p:cNvSpPr>
          <p:nvPr>
            <p:ph idx="1"/>
          </p:nvPr>
        </p:nvSpPr>
        <p:spPr>
          <a:xfrm>
            <a:off x="533400" y="1295400"/>
            <a:ext cx="7620000" cy="3886200"/>
          </a:xfrm>
        </p:spPr>
        <p:txBody>
          <a:bodyPr/>
          <a:lstStyle/>
          <a:p>
            <a:r>
              <a:rPr lang="en-US" dirty="0"/>
              <a:t>A division within the Area, represented by GSRs and District Committee Members. </a:t>
            </a:r>
          </a:p>
        </p:txBody>
      </p:sp>
      <p:sp>
        <p:nvSpPr>
          <p:cNvPr id="4" name="TextBox 3"/>
          <p:cNvSpPr txBox="1"/>
          <p:nvPr/>
        </p:nvSpPr>
        <p:spPr>
          <a:xfrm>
            <a:off x="859972" y="2562761"/>
            <a:ext cx="7130142" cy="1200329"/>
          </a:xfrm>
          <a:prstGeom prst="rect">
            <a:avLst/>
          </a:prstGeom>
          <a:noFill/>
        </p:spPr>
        <p:txBody>
          <a:bodyPr wrap="square" rtlCol="0">
            <a:spAutoFit/>
          </a:bodyPr>
          <a:lstStyle/>
          <a:p>
            <a:pPr algn="ctr">
              <a:spcBef>
                <a:spcPct val="0"/>
              </a:spcBef>
            </a:pPr>
            <a:r>
              <a:rPr 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District Committee Member (DCM)</a:t>
            </a:r>
          </a:p>
        </p:txBody>
      </p:sp>
      <p:sp>
        <p:nvSpPr>
          <p:cNvPr id="5" name="TextBox 4"/>
          <p:cNvSpPr txBox="1"/>
          <p:nvPr/>
        </p:nvSpPr>
        <p:spPr>
          <a:xfrm>
            <a:off x="1110343" y="3886200"/>
            <a:ext cx="6858000" cy="1785104"/>
          </a:xfrm>
          <a:prstGeom prst="rect">
            <a:avLst/>
          </a:prstGeom>
          <a:noFill/>
        </p:spPr>
        <p:txBody>
          <a:bodyPr wrap="square" rtlCol="0">
            <a:spAutoFit/>
          </a:bodyPr>
          <a:lstStyle/>
          <a:p>
            <a:r>
              <a:rPr lang="en-US" sz="2200" dirty="0"/>
              <a:t>Also known as a District Chair. An experienced GSR or committee member elected by other GSRs to represent the groups of their district in DCM committee meetings and to coordinate service activities in the district</a:t>
            </a:r>
            <a:r>
              <a:rPr lang="en-US" sz="2200" dirty="0" smtClean="0"/>
              <a:t>.</a:t>
            </a:r>
            <a:endParaRPr lang="en-US" sz="2200" dirty="0"/>
          </a:p>
        </p:txBody>
      </p:sp>
    </p:spTree>
    <p:extLst>
      <p:ext uri="{BB962C8B-B14F-4D97-AF65-F5344CB8AC3E}">
        <p14:creationId xmlns:p14="http://schemas.microsoft.com/office/powerpoint/2010/main" val="281836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65611"/>
            <a:ext cx="8183880" cy="822960"/>
          </a:xfrm>
        </p:spPr>
        <p:txBody>
          <a:bodyPr>
            <a:noAutofit/>
          </a:bodyPr>
          <a:lstStyle/>
          <a:p>
            <a:pPr algn="ctr"/>
            <a:r>
              <a:rPr lang="en-US" b="1" dirty="0" smtClean="0"/>
              <a:t/>
            </a:r>
            <a:br>
              <a:rPr lang="en-US" b="1" dirty="0" smtClean="0"/>
            </a:br>
            <a:r>
              <a:rPr lang="en-US" b="1" dirty="0"/>
              <a:t/>
            </a:r>
            <a:br>
              <a:rPr lang="en-US" b="1" dirty="0"/>
            </a:br>
            <a:r>
              <a:rPr lang="en-US" dirty="0" smtClean="0"/>
              <a:t>AREA</a:t>
            </a:r>
            <a:endParaRPr lang="en-US" b="1" dirty="0"/>
          </a:p>
        </p:txBody>
      </p:sp>
      <p:sp>
        <p:nvSpPr>
          <p:cNvPr id="5" name="TextBox 4"/>
          <p:cNvSpPr txBox="1"/>
          <p:nvPr/>
        </p:nvSpPr>
        <p:spPr>
          <a:xfrm>
            <a:off x="1295400" y="3787914"/>
            <a:ext cx="6476999" cy="646331"/>
          </a:xfrm>
          <a:prstGeom prst="rect">
            <a:avLst/>
          </a:prstGeom>
          <a:noFill/>
        </p:spPr>
        <p:txBody>
          <a:bodyPr wrap="square" rtlCol="0">
            <a:spAutoFit/>
          </a:bodyPr>
          <a:lstStyle/>
          <a:p>
            <a:pPr algn="ctr">
              <a:spcBef>
                <a:spcPct val="0"/>
              </a:spcBef>
            </a:pPr>
            <a:r>
              <a:rPr lang="en-US" sz="3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Delegate</a:t>
            </a:r>
          </a:p>
        </p:txBody>
      </p:sp>
      <p:sp>
        <p:nvSpPr>
          <p:cNvPr id="6" name="TextBox 5"/>
          <p:cNvSpPr txBox="1"/>
          <p:nvPr/>
        </p:nvSpPr>
        <p:spPr>
          <a:xfrm>
            <a:off x="685800" y="4288971"/>
            <a:ext cx="7913914" cy="1723549"/>
          </a:xfrm>
          <a:prstGeom prst="rect">
            <a:avLst/>
          </a:prstGeom>
          <a:noFill/>
        </p:spPr>
        <p:txBody>
          <a:bodyPr wrap="square" rtlCol="0">
            <a:spAutoFit/>
          </a:bodyPr>
          <a:lstStyle/>
          <a:p>
            <a:r>
              <a:rPr lang="en-US" sz="2200" dirty="0"/>
              <a:t>The man or woman elected every other year to represent the area at the annual Conference meeting in New York </a:t>
            </a:r>
            <a:r>
              <a:rPr lang="en-US" sz="2200" dirty="0" smtClean="0"/>
              <a:t>and </a:t>
            </a:r>
            <a:r>
              <a:rPr lang="en-US" sz="2200" dirty="0"/>
              <a:t>to bring back the results of that meeting to the area.</a:t>
            </a:r>
          </a:p>
          <a:p>
            <a:endParaRPr lang="en-US" dirty="0"/>
          </a:p>
        </p:txBody>
      </p:sp>
      <p:sp>
        <p:nvSpPr>
          <p:cNvPr id="7" name="TextBox 6"/>
          <p:cNvSpPr txBox="1"/>
          <p:nvPr/>
        </p:nvSpPr>
        <p:spPr>
          <a:xfrm>
            <a:off x="653143" y="1143000"/>
            <a:ext cx="7881257" cy="2800767"/>
          </a:xfrm>
          <a:prstGeom prst="rect">
            <a:avLst/>
          </a:prstGeom>
          <a:noFill/>
        </p:spPr>
        <p:txBody>
          <a:bodyPr wrap="square" rtlCol="0">
            <a:spAutoFit/>
          </a:bodyPr>
          <a:lstStyle/>
          <a:p>
            <a:r>
              <a:rPr lang="en-US" sz="2200" dirty="0"/>
              <a:t>An area is a geographical division within a state or province. A Delegate to the General Service Conference is elected from an area assembly. Normally there is one area to a state or province, except in heavily AA-populated places, where there may be two, three, or more areas in a state or province. Some areas include portions of more than one state or province. </a:t>
            </a:r>
            <a:endParaRPr lang="en-US" dirty="0"/>
          </a:p>
        </p:txBody>
      </p:sp>
    </p:spTree>
    <p:extLst>
      <p:ext uri="{BB962C8B-B14F-4D97-AF65-F5344CB8AC3E}">
        <p14:creationId xmlns:p14="http://schemas.microsoft.com/office/powerpoint/2010/main" val="26859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1143000" y="397877"/>
            <a:ext cx="7772400" cy="914400"/>
          </a:xfrm>
        </p:spPr>
        <p:txBody>
          <a:bodyPr anchor="t" anchorCtr="0">
            <a:normAutofit/>
          </a:bodyPr>
          <a:lstStyle/>
          <a:p>
            <a:pPr algn="ctr"/>
            <a:r>
              <a:rPr lang="en-US" altLang="en-US" dirty="0" smtClean="0">
                <a:latin typeface="Arial" charset="0"/>
              </a:rPr>
              <a:t>Pre-Conference Process</a:t>
            </a:r>
            <a:endParaRPr lang="en-US" altLang="en-US" dirty="0" smtClean="0">
              <a:latin typeface="Euphemia UCAS Italic" pitchFamily="80" charset="0"/>
            </a:endParaRPr>
          </a:p>
        </p:txBody>
      </p:sp>
      <p:sp>
        <p:nvSpPr>
          <p:cNvPr id="18435" name="Rectangle 3"/>
          <p:cNvSpPr>
            <a:spLocks noChangeArrowheads="1"/>
          </p:cNvSpPr>
          <p:nvPr/>
        </p:nvSpPr>
        <p:spPr bwMode="auto">
          <a:xfrm>
            <a:off x="1447800" y="1752600"/>
            <a:ext cx="4073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baseline="30000">
              <a:latin typeface="Tahoma" pitchFamily="80" charset="0"/>
            </a:endParaRPr>
          </a:p>
        </p:txBody>
      </p:sp>
      <p:sp>
        <p:nvSpPr>
          <p:cNvPr id="18436" name="Rectangle 4"/>
          <p:cNvSpPr>
            <a:spLocks noChangeArrowheads="1"/>
          </p:cNvSpPr>
          <p:nvPr/>
        </p:nvSpPr>
        <p:spPr bwMode="auto">
          <a:xfrm>
            <a:off x="957942" y="1312277"/>
            <a:ext cx="765265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spcBef>
                <a:spcPct val="50000"/>
              </a:spcBef>
              <a:buFont typeface="Wingdings" panose="05000000000000000000" pitchFamily="2" charset="2"/>
              <a:buChar char="§"/>
            </a:pPr>
            <a:r>
              <a:rPr lang="en-US" altLang="en-US" sz="2200" dirty="0">
                <a:solidFill>
                  <a:schemeClr val="tx2"/>
                </a:solidFill>
              </a:rPr>
              <a:t>January </a:t>
            </a:r>
            <a:r>
              <a:rPr lang="en-US" altLang="en-US" sz="2200" dirty="0" smtClean="0">
                <a:solidFill>
                  <a:schemeClr val="tx2"/>
                </a:solidFill>
              </a:rPr>
              <a:t>14th </a:t>
            </a:r>
            <a:r>
              <a:rPr lang="en-US" altLang="en-US" sz="2200" dirty="0">
                <a:solidFill>
                  <a:schemeClr val="tx2"/>
                </a:solidFill>
              </a:rPr>
              <a:t>- Preliminary Agenda</a:t>
            </a:r>
          </a:p>
          <a:p>
            <a:pPr marL="285750" indent="-285750">
              <a:spcBef>
                <a:spcPct val="50000"/>
              </a:spcBef>
              <a:buFont typeface="Wingdings" panose="05000000000000000000" pitchFamily="2" charset="2"/>
              <a:buChar char="§"/>
            </a:pPr>
            <a:r>
              <a:rPr lang="en-US" altLang="en-US" sz="2200" dirty="0">
                <a:solidFill>
                  <a:schemeClr val="tx2"/>
                </a:solidFill>
              </a:rPr>
              <a:t>February 15th - Final Agenda &amp; Background Material</a:t>
            </a:r>
          </a:p>
          <a:p>
            <a:pPr marL="285750" indent="-285750">
              <a:spcBef>
                <a:spcPct val="50000"/>
              </a:spcBef>
              <a:buFont typeface="Wingdings" panose="05000000000000000000" pitchFamily="2" charset="2"/>
              <a:buChar char="§"/>
            </a:pPr>
            <a:r>
              <a:rPr lang="en-US" altLang="en-US" sz="2200" dirty="0">
                <a:solidFill>
                  <a:schemeClr val="tx2"/>
                </a:solidFill>
                <a:ea typeface="ＭＳ Ｐゴシック" pitchFamily="80" charset="-128"/>
              </a:rPr>
              <a:t>Distribution</a:t>
            </a:r>
          </a:p>
          <a:p>
            <a:pPr marL="742950" lvl="1" indent="-285750">
              <a:spcBef>
                <a:spcPct val="50000"/>
              </a:spcBef>
              <a:buFont typeface="Wingdings" panose="05000000000000000000" pitchFamily="2" charset="2"/>
              <a:buChar char="§"/>
            </a:pPr>
            <a:r>
              <a:rPr lang="en-US" altLang="en-US" sz="2200" dirty="0">
                <a:solidFill>
                  <a:schemeClr val="tx2"/>
                </a:solidFill>
                <a:ea typeface="ＭＳ Ｐゴシック" pitchFamily="80" charset="-128"/>
              </a:rPr>
              <a:t>DCM</a:t>
            </a:r>
          </a:p>
          <a:p>
            <a:pPr marL="742950" lvl="1" indent="-285750">
              <a:spcBef>
                <a:spcPct val="50000"/>
              </a:spcBef>
              <a:buFont typeface="Wingdings" panose="05000000000000000000" pitchFamily="2" charset="2"/>
              <a:buChar char="§"/>
            </a:pPr>
            <a:r>
              <a:rPr lang="en-US" altLang="en-US" sz="2200" dirty="0">
                <a:solidFill>
                  <a:schemeClr val="tx2"/>
                </a:solidFill>
                <a:ea typeface="ＭＳ Ｐゴシック" pitchFamily="80" charset="-128"/>
              </a:rPr>
              <a:t>Committee Chairs</a:t>
            </a:r>
          </a:p>
          <a:p>
            <a:pPr marL="742950" lvl="1" indent="-285750">
              <a:spcBef>
                <a:spcPct val="50000"/>
              </a:spcBef>
              <a:buFont typeface="Wingdings" panose="05000000000000000000" pitchFamily="2" charset="2"/>
              <a:buChar char="§"/>
            </a:pPr>
            <a:r>
              <a:rPr lang="en-US" altLang="en-US" sz="2200" dirty="0">
                <a:solidFill>
                  <a:schemeClr val="tx2"/>
                </a:solidFill>
                <a:ea typeface="ＭＳ Ｐゴシック" pitchFamily="80" charset="-128"/>
              </a:rPr>
              <a:t>Anyone interested…</a:t>
            </a:r>
          </a:p>
          <a:p>
            <a:pPr marL="285750" indent="-285750">
              <a:spcBef>
                <a:spcPct val="50000"/>
              </a:spcBef>
              <a:buFont typeface="Wingdings" panose="05000000000000000000" pitchFamily="2" charset="2"/>
              <a:buChar char="§"/>
            </a:pPr>
            <a:r>
              <a:rPr lang="en-US" altLang="en-US" sz="2200" dirty="0">
                <a:solidFill>
                  <a:schemeClr val="tx2"/>
                </a:solidFill>
                <a:ea typeface="ＭＳ Ｐゴシック" pitchFamily="80" charset="-128"/>
              </a:rPr>
              <a:t>Pre-Conference Assembly &amp; Workshop - April </a:t>
            </a:r>
            <a:r>
              <a:rPr lang="en-US" altLang="en-US" sz="2200" dirty="0" smtClean="0">
                <a:solidFill>
                  <a:schemeClr val="tx2"/>
                </a:solidFill>
                <a:ea typeface="ＭＳ Ｐゴシック" pitchFamily="80" charset="-128"/>
              </a:rPr>
              <a:t>8, 2017</a:t>
            </a:r>
            <a:endParaRPr lang="en-US" altLang="en-US" sz="2200" dirty="0">
              <a:solidFill>
                <a:schemeClr val="tx2"/>
              </a:solidFill>
              <a:ea typeface="ＭＳ Ｐゴシック" pitchFamily="80" charset="-128"/>
            </a:endParaRPr>
          </a:p>
          <a:p>
            <a:pPr marL="742950" lvl="1" indent="-285750">
              <a:spcBef>
                <a:spcPct val="50000"/>
              </a:spcBef>
              <a:buFont typeface="Wingdings" panose="05000000000000000000" pitchFamily="2" charset="2"/>
              <a:buChar char="§"/>
            </a:pPr>
            <a:r>
              <a:rPr lang="en-US" altLang="en-US" sz="2200" dirty="0">
                <a:solidFill>
                  <a:schemeClr val="tx2"/>
                </a:solidFill>
                <a:ea typeface="ＭＳ Ｐゴシック" pitchFamily="80" charset="-128"/>
              </a:rPr>
              <a:t>Committee meetings</a:t>
            </a:r>
          </a:p>
          <a:p>
            <a:pPr marL="742950" lvl="1" indent="-285750">
              <a:spcBef>
                <a:spcPct val="50000"/>
              </a:spcBef>
              <a:buFont typeface="Wingdings" panose="05000000000000000000" pitchFamily="2" charset="2"/>
              <a:buChar char="§"/>
            </a:pPr>
            <a:r>
              <a:rPr lang="en-US" altLang="en-US" sz="2200" dirty="0">
                <a:solidFill>
                  <a:schemeClr val="tx2"/>
                </a:solidFill>
                <a:ea typeface="ＭＳ Ｐゴシック" pitchFamily="80" charset="-128"/>
              </a:rPr>
              <a:t>General Session</a:t>
            </a:r>
            <a:endParaRPr lang="en-US" altLang="en-US" sz="2200" dirty="0">
              <a:solidFill>
                <a:schemeClr val="tx2"/>
              </a:solidFill>
              <a:latin typeface="Euphemia UCAS Italic" pitchFamily="80" charset="0"/>
              <a:ea typeface="ＭＳ Ｐゴシック" pitchFamily="80" charset="-128"/>
            </a:endParaRPr>
          </a:p>
          <a:p>
            <a:pPr marL="742950" lvl="1" indent="-285750">
              <a:spcBef>
                <a:spcPct val="50000"/>
              </a:spcBef>
              <a:buFont typeface="Wingdings" panose="05000000000000000000" pitchFamily="2" charset="2"/>
              <a:buChar char="§"/>
            </a:pPr>
            <a:endParaRPr lang="en-US" altLang="en-US" sz="2000" dirty="0">
              <a:latin typeface="Euphemia UCAS Italic" pitchFamily="80" charset="0"/>
              <a:ea typeface="ＭＳ Ｐゴシック" pitchFamily="80" charset="-128"/>
            </a:endParaRPr>
          </a:p>
          <a:p>
            <a:pPr lvl="1">
              <a:spcBef>
                <a:spcPct val="50000"/>
              </a:spcBef>
              <a:buClr>
                <a:schemeClr val="tx2"/>
              </a:buClr>
              <a:buFont typeface="Wingdings" pitchFamily="80" charset="2"/>
              <a:buChar char="ü"/>
            </a:pPr>
            <a:endParaRPr lang="en-US" altLang="en-US" baseline="30000" dirty="0">
              <a:solidFill>
                <a:schemeClr val="tx2"/>
              </a:solidFill>
              <a:latin typeface="Euphemia UCAS Italic" pitchFamily="80" charset="0"/>
            </a:endParaRPr>
          </a:p>
          <a:p>
            <a:pPr lvl="1">
              <a:spcBef>
                <a:spcPct val="50000"/>
              </a:spcBef>
              <a:buClr>
                <a:schemeClr val="tx2"/>
              </a:buClr>
              <a:buFont typeface="Wingdings" pitchFamily="80" charset="2"/>
              <a:buChar char="ü"/>
            </a:pPr>
            <a:endParaRPr lang="en-US" altLang="en-US" baseline="30000" dirty="0">
              <a:latin typeface="Tahoma" pitchFamily="80" charset="0"/>
            </a:endParaRPr>
          </a:p>
        </p:txBody>
      </p:sp>
    </p:spTree>
    <p:extLst>
      <p:ext uri="{BB962C8B-B14F-4D97-AF65-F5344CB8AC3E}">
        <p14:creationId xmlns:p14="http://schemas.microsoft.com/office/powerpoint/2010/main" val="1345204051"/>
      </p:ext>
    </p:extLst>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12013</TotalTime>
  <Words>1044</Words>
  <Application>Microsoft Office PowerPoint</Application>
  <PresentationFormat>On-screen Show (4:3)</PresentationFormat>
  <Paragraphs>164</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 Unicode MS</vt:lpstr>
      <vt:lpstr>ＭＳ Ｐゴシック</vt:lpstr>
      <vt:lpstr>Arial</vt:lpstr>
      <vt:lpstr>Calibri</vt:lpstr>
      <vt:lpstr>Euphemia UCAS Italic</vt:lpstr>
      <vt:lpstr>Tahoma</vt:lpstr>
      <vt:lpstr>Verdana</vt:lpstr>
      <vt:lpstr>Wingdings</vt:lpstr>
      <vt:lpstr>Wingdings 2</vt:lpstr>
      <vt:lpstr>Aspect</vt:lpstr>
      <vt:lpstr>The A.A. group… where A.A.’s service structure begins</vt:lpstr>
      <vt:lpstr>How the parts of AA all fit and work together to help the alcoholic who still suffers.</vt:lpstr>
      <vt:lpstr>Tradition Two </vt:lpstr>
      <vt:lpstr>Concept One</vt:lpstr>
      <vt:lpstr>The A.A. group…  …where A.A.’s service structure begins</vt:lpstr>
      <vt:lpstr>PowerPoint Presentation</vt:lpstr>
      <vt:lpstr>District</vt:lpstr>
      <vt:lpstr>  AREA</vt:lpstr>
      <vt:lpstr>Pre-Conference Process</vt:lpstr>
      <vt:lpstr>What is a Group informed Conscious </vt:lpstr>
      <vt:lpstr>Suggested Steps to Achieving an Informed Group Conscience</vt:lpstr>
      <vt:lpstr>The Minority Opinion</vt:lpstr>
      <vt:lpstr>Concept Two</vt:lpstr>
      <vt:lpstr>Who Makes Up the Conference?</vt:lpstr>
      <vt:lpstr>General Service Board</vt:lpstr>
      <vt:lpstr>General Service Office</vt:lpstr>
      <vt:lpstr>General Service Office</vt:lpstr>
      <vt:lpstr>Committee System</vt:lpstr>
      <vt:lpstr>Role of the delegate</vt:lpstr>
      <vt:lpstr>PowerPoint Presentation</vt:lpstr>
      <vt:lpstr>Thank you for allowing me to serve you at the GSC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Lambert</dc:creator>
  <cp:lastModifiedBy>Robert Snipes</cp:lastModifiedBy>
  <cp:revision>38</cp:revision>
  <cp:lastPrinted>2017-01-12T00:59:38Z</cp:lastPrinted>
  <dcterms:created xsi:type="dcterms:W3CDTF">2016-12-27T23:26:40Z</dcterms:created>
  <dcterms:modified xsi:type="dcterms:W3CDTF">2017-01-22T23:15:40Z</dcterms:modified>
</cp:coreProperties>
</file>